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12" r:id="rId2"/>
    <p:sldId id="336" r:id="rId3"/>
    <p:sldId id="321" r:id="rId4"/>
    <p:sldId id="320" r:id="rId5"/>
    <p:sldId id="314" r:id="rId6"/>
    <p:sldId id="322" r:id="rId7"/>
    <p:sldId id="323" r:id="rId8"/>
    <p:sldId id="325" r:id="rId9"/>
    <p:sldId id="326" r:id="rId10"/>
    <p:sldId id="328" r:id="rId11"/>
    <p:sldId id="329" r:id="rId12"/>
    <p:sldId id="278" r:id="rId13"/>
    <p:sldId id="288" r:id="rId14"/>
    <p:sldId id="280" r:id="rId15"/>
    <p:sldId id="281" r:id="rId16"/>
    <p:sldId id="282" r:id="rId17"/>
    <p:sldId id="283" r:id="rId18"/>
    <p:sldId id="290" r:id="rId19"/>
    <p:sldId id="284" r:id="rId20"/>
    <p:sldId id="285" r:id="rId21"/>
    <p:sldId id="313" r:id="rId22"/>
    <p:sldId id="286" r:id="rId23"/>
    <p:sldId id="330" r:id="rId24"/>
    <p:sldId id="331" r:id="rId25"/>
    <p:sldId id="332" r:id="rId26"/>
    <p:sldId id="333" r:id="rId27"/>
    <p:sldId id="334" r:id="rId28"/>
    <p:sldId id="335" r:id="rId29"/>
    <p:sldId id="277" r:id="rId30"/>
    <p:sldId id="258" r:id="rId31"/>
    <p:sldId id="259" r:id="rId32"/>
    <p:sldId id="260" r:id="rId33"/>
    <p:sldId id="261" r:id="rId34"/>
    <p:sldId id="272" r:id="rId35"/>
    <p:sldId id="276" r:id="rId36"/>
    <p:sldId id="274" r:id="rId37"/>
    <p:sldId id="262" r:id="rId38"/>
    <p:sldId id="264" r:id="rId39"/>
    <p:sldId id="265" r:id="rId40"/>
    <p:sldId id="266" r:id="rId41"/>
    <p:sldId id="267" r:id="rId42"/>
    <p:sldId id="268" r:id="rId43"/>
    <p:sldId id="269" r:id="rId44"/>
    <p:sldId id="27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754" autoAdjust="0"/>
  </p:normalViewPr>
  <p:slideViewPr>
    <p:cSldViewPr snapToGrid="0">
      <p:cViewPr varScale="1">
        <p:scale>
          <a:sx n="103" d="100"/>
          <a:sy n="103" d="100"/>
        </p:scale>
        <p:origin x="102" y="15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3415940-78DF-4350-9450-09EA2B833C9D}" type="datetime1">
              <a:rPr lang="ko-KR" altLang="en-US"/>
              <a:pPr lvl="0">
                <a:defRPr/>
              </a:pPr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8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DEF9B-0962-43C1-9D6D-CBA71DBA78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51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5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88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6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8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1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82650" y="1350516"/>
            <a:ext cx="89820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서버 구축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2649" y="221531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solidFill>
                  <a:schemeClr val="bg1"/>
                </a:solidFill>
              </a:rPr>
              <a:t>단계별 설치 계획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2649" y="523776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팀장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이진원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해킹 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보안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err="1" smtClean="0">
                <a:solidFill>
                  <a:schemeClr val="bg1"/>
                </a:solidFill>
                <a:latin typeface="+mj-lt"/>
              </a:rPr>
              <a:t>조민성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네트워크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조재호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로컬 서버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박건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(Cloud)</a:t>
            </a:r>
          </a:p>
        </p:txBody>
      </p:sp>
    </p:spTree>
    <p:extLst>
      <p:ext uri="{BB962C8B-B14F-4D97-AF65-F5344CB8AC3E}">
        <p14:creationId xmlns:p14="http://schemas.microsoft.com/office/powerpoint/2010/main" val="5799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EIGRP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07" y="1806225"/>
            <a:ext cx="4774670" cy="256920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21095" y="4889773"/>
            <a:ext cx="4098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EIGRP</a:t>
            </a:r>
            <a:r>
              <a:rPr lang="en-US" altLang="ko-KR" sz="1300" dirty="0"/>
              <a:t>(Enhanced Interior Gateway Routing Protocol)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733424" y="5066872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Cisco</a:t>
            </a:r>
            <a:r>
              <a:rPr lang="ko-KR" altLang="en-US" sz="1000" dirty="0"/>
              <a:t>에서 개발한 </a:t>
            </a:r>
            <a:r>
              <a:rPr lang="ko-KR" altLang="en-US" sz="1000" dirty="0" err="1"/>
              <a:t>하이브리드</a:t>
            </a:r>
            <a:r>
              <a:rPr lang="ko-KR" altLang="en-US" sz="1000" dirty="0"/>
              <a:t> 라우팅 프로토콜로</a:t>
            </a:r>
            <a:r>
              <a:rPr lang="en-US" altLang="ko-KR" sz="1000" dirty="0"/>
              <a:t>, </a:t>
            </a:r>
            <a:r>
              <a:rPr lang="ko-KR" altLang="en-US" sz="1000" dirty="0"/>
              <a:t>거리 벡터와 링크 상태의 장점을 결합함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빠른 수렴 속도와 효율적인 경로 계산을 위해 </a:t>
            </a:r>
            <a:r>
              <a:rPr lang="en-US" altLang="ko-KR" sz="1000" dirty="0"/>
              <a:t>DUAL </a:t>
            </a:r>
            <a:r>
              <a:rPr lang="ko-KR" altLang="en-US" sz="1000" dirty="0"/>
              <a:t>알고리즘 사용</a:t>
            </a:r>
            <a:r>
              <a:rPr lang="en-US" altLang="ko-KR" sz="1000" dirty="0"/>
              <a:t>.</a:t>
            </a:r>
          </a:p>
        </p:txBody>
      </p:sp>
      <p:pic>
        <p:nvPicPr>
          <p:cNvPr id="23" name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823" y="1436393"/>
            <a:ext cx="4902405" cy="556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4469" y="2264708"/>
            <a:ext cx="4937760" cy="1379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4469" y="3915983"/>
            <a:ext cx="4937760" cy="723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9822" y="4685349"/>
            <a:ext cx="4902407" cy="693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58876" y="5424238"/>
            <a:ext cx="4903353" cy="7086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모서리가 둥근 직사각형 28"/>
          <p:cNvSpPr/>
          <p:nvPr/>
        </p:nvSpPr>
        <p:spPr>
          <a:xfrm>
            <a:off x="6142571" y="1209804"/>
            <a:ext cx="290377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err="1"/>
              <a:t>본사망</a:t>
            </a:r>
            <a:r>
              <a:rPr lang="en-US" altLang="ko-KR" sz="1300" dirty="0"/>
              <a:t>, </a:t>
            </a:r>
            <a:r>
              <a:rPr lang="ko-KR" altLang="en-US" sz="1300" dirty="0"/>
              <a:t>중계망</a:t>
            </a:r>
            <a:r>
              <a:rPr lang="en-US" altLang="ko-KR" sz="1300" dirty="0"/>
              <a:t>, </a:t>
            </a:r>
            <a:r>
              <a:rPr lang="ko-KR" altLang="en-US" sz="1300" dirty="0"/>
              <a:t>지사 간 </a:t>
            </a:r>
            <a:r>
              <a:rPr lang="en-US" altLang="ko-KR" sz="1300" dirty="0"/>
              <a:t>EIGRP </a:t>
            </a:r>
            <a:r>
              <a:rPr lang="ko-KR" altLang="en-US" sz="1300" dirty="0"/>
              <a:t>설정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42569" y="2038119"/>
            <a:ext cx="273473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본사의 메인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42570" y="3689394"/>
            <a:ext cx="234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중계망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7" name="타원 36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18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ASA</a:t>
            </a: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방화벽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1095" y="5063589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Cisco</a:t>
            </a:r>
            <a:r>
              <a:rPr lang="ko-KR" altLang="en-US" sz="1000" dirty="0"/>
              <a:t>에서 제공하는 하드웨어 기반 방화벽 장비로</a:t>
            </a:r>
            <a:r>
              <a:rPr lang="en-US" altLang="ko-KR" sz="1000" dirty="0"/>
              <a:t>, </a:t>
            </a:r>
            <a:r>
              <a:rPr lang="ko-KR" altLang="en-US" sz="1000" dirty="0"/>
              <a:t>네트워크 보안 </a:t>
            </a:r>
            <a:r>
              <a:rPr lang="en-US" altLang="ko-KR" sz="1000" dirty="0"/>
              <a:t>+ VPN + NAT + IPS </a:t>
            </a:r>
            <a:r>
              <a:rPr lang="ko-KR" altLang="en-US" sz="1000" dirty="0"/>
              <a:t>기능을 통합 제공함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상태 기반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Stateful</a:t>
            </a:r>
            <a:r>
              <a:rPr lang="en-US" altLang="ko-KR" sz="1000" dirty="0"/>
              <a:t>) </a:t>
            </a:r>
            <a:r>
              <a:rPr lang="ko-KR" altLang="en-US" sz="1000" dirty="0"/>
              <a:t>방화벽이며</a:t>
            </a:r>
            <a:r>
              <a:rPr lang="en-US" altLang="ko-KR" sz="1000" dirty="0"/>
              <a:t>, </a:t>
            </a:r>
            <a:r>
              <a:rPr lang="ko-KR" altLang="en-US" sz="1000" dirty="0"/>
              <a:t>트래픽 흐름을 추적하고 조건에 따라 통제 가능</a:t>
            </a:r>
            <a:r>
              <a:rPr lang="en-US" altLang="ko-KR" sz="1000" dirty="0"/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58828" y="2106608"/>
            <a:ext cx="11297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smtClean="0"/>
              <a:t>방화벽 설정</a:t>
            </a:r>
            <a:endParaRPr lang="ko-KR" altLang="en-US" sz="13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10966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smtClean="0"/>
              <a:t>ASA</a:t>
            </a:r>
            <a:r>
              <a:rPr lang="ko-KR" altLang="en-US" sz="1300" dirty="0" smtClean="0"/>
              <a:t>방화벽</a:t>
            </a:r>
            <a:endParaRPr lang="ko-KR" altLang="en-US" sz="1300" dirty="0"/>
          </a:p>
        </p:txBody>
      </p:sp>
      <p:pic>
        <p:nvPicPr>
          <p:cNvPr id="22" name="Picture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586" y="1201268"/>
            <a:ext cx="2132254" cy="30890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9"/>
          <p:cNvPicPr>
            <a:picLocks noChangeAspect="1"/>
          </p:cNvPicPr>
          <p:nvPr/>
        </p:nvPicPr>
        <p:blipFill>
          <a:blip r:embed="rId3">
            <a:extLst/>
          </a:blip>
          <a:srcRect r="3"/>
          <a:stretch>
            <a:fillRect/>
          </a:stretch>
        </p:blipFill>
        <p:spPr>
          <a:xfrm>
            <a:off x="6199927" y="2780238"/>
            <a:ext cx="4023360" cy="1889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6158828" y="5162505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본사 내부 </a:t>
            </a:r>
            <a:r>
              <a:rPr lang="en-US" altLang="ko-KR" sz="1000" dirty="0" err="1"/>
              <a:t>asa</a:t>
            </a:r>
            <a:r>
              <a:rPr lang="en-US" altLang="ko-KR" sz="1000" dirty="0"/>
              <a:t> </a:t>
            </a:r>
            <a:r>
              <a:rPr lang="ko-KR" altLang="en-US" sz="1000" dirty="0"/>
              <a:t>방화벽 설정</a:t>
            </a:r>
          </a:p>
          <a:p>
            <a:pPr fontAlgn="base"/>
            <a:r>
              <a:rPr lang="ko-KR" altLang="en-US" sz="1000" dirty="0"/>
              <a:t>오래된 기종이라 포트에 직접 </a:t>
            </a:r>
            <a:r>
              <a:rPr lang="en-US" altLang="ko-KR" sz="1000" dirty="0" err="1"/>
              <a:t>ip</a:t>
            </a:r>
            <a:r>
              <a:rPr lang="en-US" altLang="ko-KR" sz="1000" dirty="0"/>
              <a:t> </a:t>
            </a:r>
            <a:r>
              <a:rPr lang="ko-KR" altLang="en-US" sz="1000" dirty="0"/>
              <a:t>할당이 불가해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ip</a:t>
            </a:r>
            <a:r>
              <a:rPr lang="ko-KR" altLang="en-US" sz="1000" dirty="0"/>
              <a:t>를 주고</a:t>
            </a:r>
            <a:r>
              <a:rPr lang="en-US" altLang="ko-KR" sz="1000" dirty="0"/>
              <a:t>, </a:t>
            </a:r>
            <a:r>
              <a:rPr lang="ko-KR" altLang="en-US" sz="1000" dirty="0"/>
              <a:t>포트에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을 할당</a:t>
            </a:r>
          </a:p>
          <a:p>
            <a:pPr fontAlgn="base"/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32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2427-5A8C-4FC9-DB22-EF6D88B5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9" name="직사각형 6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BADF56-ED48-F20D-0BC1-4E1604B6B6F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58C03E-198F-26B1-25E1-8F55A338BBD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D447F28-E6FF-AA4B-2526-29186371AD54}"/>
              </a:ext>
            </a:extLst>
          </p:cNvPr>
          <p:cNvGrpSpPr/>
          <p:nvPr/>
        </p:nvGrpSpPr>
        <p:grpSpPr>
          <a:xfrm>
            <a:off x="968518" y="955815"/>
            <a:ext cx="10525241" cy="5364558"/>
            <a:chOff x="641946" y="1015101"/>
            <a:chExt cx="10525241" cy="536455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29EBC14D-D0A0-8680-5EB2-2BB088191960}"/>
                </a:ext>
              </a:extLst>
            </p:cNvPr>
            <p:cNvSpPr/>
            <p:nvPr/>
          </p:nvSpPr>
          <p:spPr>
            <a:xfrm rot="5400000">
              <a:off x="10719651" y="6005621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95DC3C1-EEAC-1A8E-FB84-6BEAB1CA5353}"/>
                </a:ext>
              </a:extLst>
            </p:cNvPr>
            <p:cNvSpPr/>
            <p:nvPr/>
          </p:nvSpPr>
          <p:spPr>
            <a:xfrm>
              <a:off x="1024813" y="1015101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DFC25D-7C46-0B74-1500-ACC62525C1EC}"/>
                </a:ext>
              </a:extLst>
            </p:cNvPr>
            <p:cNvSpPr/>
            <p:nvPr/>
          </p:nvSpPr>
          <p:spPr>
            <a:xfrm>
              <a:off x="641946" y="1331645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13A519-5EBA-3C75-4046-656489E5299C}"/>
                </a:ext>
              </a:extLst>
            </p:cNvPr>
            <p:cNvGrpSpPr/>
            <p:nvPr/>
          </p:nvGrpSpPr>
          <p:grpSpPr>
            <a:xfrm>
              <a:off x="821095" y="1487647"/>
              <a:ext cx="9784993" cy="366076"/>
              <a:chOff x="821095" y="1487647"/>
              <a:chExt cx="9784993" cy="36607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4C901CF-0467-C001-C6F9-A48829233D5E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FTP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B80DC7F-AC0D-8535-027A-6804D669C99D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DD01C3-FC3B-32A7-AEEB-DBCD7A06684C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1B34EF-65CE-3C27-C95C-344B7DE6914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A1D42BC-CBB0-220E-5A92-684D89F72E54}"/>
                </a:ext>
              </a:extLst>
            </p:cNvPr>
            <p:cNvSpPr/>
            <p:nvPr/>
          </p:nvSpPr>
          <p:spPr>
            <a:xfrm rot="16200000">
              <a:off x="816212" y="997407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BCBEC0-F1C1-94CF-4F68-5B2B219112C6}"/>
                </a:ext>
              </a:extLst>
            </p:cNvPr>
            <p:cNvGrpSpPr/>
            <p:nvPr/>
          </p:nvGrpSpPr>
          <p:grpSpPr>
            <a:xfrm>
              <a:off x="821095" y="2101649"/>
              <a:ext cx="9784993" cy="366076"/>
              <a:chOff x="821095" y="1487647"/>
              <a:chExt cx="9784993" cy="36607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F8BBB1-F6EC-852C-5014-F5756BA2D49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HTTP/HTTPS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997FCB1-98C9-BE33-E2C9-88A31A88F30A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0DD44F1-35F8-71BA-8BA1-49F7B8999659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76A44E3-D3E2-82E9-F999-8B9E79B787B9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C1439-2C5E-8082-F58B-5AF4237B31FA}"/>
                </a:ext>
              </a:extLst>
            </p:cNvPr>
            <p:cNvGrpSpPr/>
            <p:nvPr/>
          </p:nvGrpSpPr>
          <p:grpSpPr>
            <a:xfrm>
              <a:off x="821095" y="2715651"/>
              <a:ext cx="9784993" cy="366076"/>
              <a:chOff x="821095" y="1487647"/>
              <a:chExt cx="9784993" cy="36607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B2542E1-D4B7-C27C-E2BC-2D8685A9A2ED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SMTP (</a:t>
                </a:r>
                <a:r>
                  <a:rPr lang="en-US" altLang="ko-KR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PostFix</a:t>
                </a:r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18D663A-F82A-519F-072B-88DB1CBC735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A25CFB7-46AA-6967-04AD-2E3465E27580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8B9E6D-B249-20D2-2E61-60A91241DDE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4A62FC1-9AA5-B769-0659-772B2CE083A8}"/>
                </a:ext>
              </a:extLst>
            </p:cNvPr>
            <p:cNvGrpSpPr/>
            <p:nvPr/>
          </p:nvGrpSpPr>
          <p:grpSpPr>
            <a:xfrm>
              <a:off x="821095" y="3329653"/>
              <a:ext cx="9784993" cy="366076"/>
              <a:chOff x="821095" y="1487647"/>
              <a:chExt cx="9784993" cy="36607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1C241B7-DBE7-0234-A66A-B03272835D7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NAS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B3479EB-405E-DA41-25B2-8262BE097189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916C5C-32C7-9179-4358-7372841FC3CA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5D6E8A-BCD6-1AB9-D579-18024A627DA3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6EFF505-3D03-6E1C-94C7-F63601B61030}"/>
                </a:ext>
              </a:extLst>
            </p:cNvPr>
            <p:cNvGrpSpPr/>
            <p:nvPr/>
          </p:nvGrpSpPr>
          <p:grpSpPr>
            <a:xfrm>
              <a:off x="821095" y="3943655"/>
              <a:ext cx="9784993" cy="366076"/>
              <a:chOff x="821095" y="1487647"/>
              <a:chExt cx="9784993" cy="36607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124CF39-F1AB-62B4-F5B9-7B41C911D4B0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DHCP &amp; DNS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CB770D-A774-A8BC-24F5-7365CFFC697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28B338-E50B-9721-313E-3B0BC5A630EF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E5A0972-D160-C159-12DC-FF754C6676A1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0E5450-A251-59AF-43F6-AA871BDD19B0}"/>
                </a:ext>
              </a:extLst>
            </p:cNvPr>
            <p:cNvGrpSpPr/>
            <p:nvPr/>
          </p:nvGrpSpPr>
          <p:grpSpPr>
            <a:xfrm>
              <a:off x="821095" y="4557657"/>
              <a:ext cx="9784993" cy="366076"/>
              <a:chOff x="821095" y="1487647"/>
              <a:chExt cx="9784993" cy="366076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B4A0CE3-7F36-F964-09DA-C21CFA1D7A56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LOG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D24E1C-5CBB-644B-B116-46FC14B00950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1812EC-8B2A-388D-E323-C07FD774A80E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4AED08F-EC7F-5EA5-2960-93717824EB9E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A3F123B-3CA9-E866-776B-20A4B7257CEA}"/>
                </a:ext>
              </a:extLst>
            </p:cNvPr>
            <p:cNvGrpSpPr/>
            <p:nvPr/>
          </p:nvGrpSpPr>
          <p:grpSpPr>
            <a:xfrm>
              <a:off x="821095" y="5171659"/>
              <a:ext cx="9784993" cy="366076"/>
              <a:chOff x="821095" y="1487647"/>
              <a:chExt cx="9784993" cy="3660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DC4DB9-3538-CD53-17E4-44D07C59DA44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Back UP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E0DB92F-38CD-DA82-223C-0D3D0A74DD8E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622868F-86F5-636A-05DA-86618C529A5B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55A486D-A11A-C0DC-E170-16239AE30A98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1A1FCB0-7D7A-CB8D-1F7E-E0130045D74D}"/>
                </a:ext>
              </a:extLst>
            </p:cNvPr>
            <p:cNvGrpSpPr/>
            <p:nvPr/>
          </p:nvGrpSpPr>
          <p:grpSpPr>
            <a:xfrm>
              <a:off x="821095" y="5785664"/>
              <a:ext cx="9784993" cy="366076"/>
              <a:chOff x="821095" y="1487647"/>
              <a:chExt cx="9784993" cy="36607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0076FB1-014D-6C36-60FE-DF1E15909617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DB(MySQL)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9B5BF1C-B4A7-430B-749D-DA5426C96F9C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8F2CC36-507A-4908-AE98-A458BEDB6082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41F8F8-769E-FC32-525A-BB3F800B42D5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05A-BA5D-3F03-70B0-7B2D645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9" name="직사각형 5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96950C-2C2C-2A8C-E207-C53963434FCF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FTP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70C735-C08F-83A8-4FA3-3EF5EA53FE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F1233-26AD-78B9-D706-7FE73B25BA4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612DA5-F5DD-BEB7-A9FB-48B4C1BCBF66}"/>
              </a:ext>
            </a:extLst>
          </p:cNvPr>
          <p:cNvGrpSpPr/>
          <p:nvPr/>
        </p:nvGrpSpPr>
        <p:grpSpPr>
          <a:xfrm>
            <a:off x="824409" y="1558738"/>
            <a:ext cx="4344691" cy="3232602"/>
            <a:chOff x="539480" y="838967"/>
            <a:chExt cx="4344691" cy="3232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F4122F-B4C7-8151-776D-2385A969E1F1}"/>
                </a:ext>
              </a:extLst>
            </p:cNvPr>
            <p:cNvGrpSpPr/>
            <p:nvPr/>
          </p:nvGrpSpPr>
          <p:grpSpPr>
            <a:xfrm>
              <a:off x="539480" y="838967"/>
              <a:ext cx="4336925" cy="3232602"/>
              <a:chOff x="709687" y="1322288"/>
              <a:chExt cx="4336925" cy="32326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251E6F-1316-95E3-04AD-B25F38096024}"/>
                  </a:ext>
                </a:extLst>
              </p:cNvPr>
              <p:cNvGrpSpPr/>
              <p:nvPr/>
            </p:nvGrpSpPr>
            <p:grpSpPr>
              <a:xfrm>
                <a:off x="709687" y="1355399"/>
                <a:ext cx="4336925" cy="3199491"/>
                <a:chOff x="6634237" y="1106040"/>
                <a:chExt cx="4336925" cy="3199491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E441CF0-940A-6D1C-6BFB-EAD0BE9ED9C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18115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DF9054C-ADBF-3D70-B2CF-90265256590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곱셈 기호 19">
                  <a:extLst>
                    <a:ext uri="{FF2B5EF4-FFF2-40B4-BE49-F238E27FC236}">
                      <a16:creationId xmlns:a16="http://schemas.microsoft.com/office/drawing/2014/main" id="{9CA9DFC8-BE63-85A9-80A6-86BAFA7972D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E1F034-45ED-DE1C-179C-72E6B57AE0AD}"/>
                    </a:ext>
                  </a:extLst>
                </p:cNvPr>
                <p:cNvSpPr/>
                <p:nvPr/>
              </p:nvSpPr>
              <p:spPr>
                <a:xfrm>
                  <a:off x="6634237" y="1286038"/>
                  <a:ext cx="4336925" cy="3019493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29DF0-7631-DAA1-AE3B-1223E628962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25F9164-0534-BCE1-098B-8D4F83D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39" y="1793301"/>
              <a:ext cx="377952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ADFA1E3-5E18-0C59-6889-A3C971AC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75" y="2377933"/>
              <a:ext cx="4343296" cy="8521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EF7E04-2E86-FA30-FD97-7D83A0DF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75" y="1071026"/>
              <a:ext cx="4343296" cy="4672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492C2-CFCB-3F43-D55E-96860EAEF868}"/>
                </a:ext>
              </a:extLst>
            </p:cNvPr>
            <p:cNvSpPr txBox="1"/>
            <p:nvPr/>
          </p:nvSpPr>
          <p:spPr>
            <a:xfrm>
              <a:off x="540875" y="155725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CF26B-09C0-93EC-B456-1150590333BD}"/>
                </a:ext>
              </a:extLst>
            </p:cNvPr>
            <p:cNvSpPr txBox="1"/>
            <p:nvPr/>
          </p:nvSpPr>
          <p:spPr>
            <a:xfrm>
              <a:off x="548638" y="2159544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설정 파일에 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50A2B-9872-44DF-7A89-FE47270E8962}"/>
                </a:ext>
              </a:extLst>
            </p:cNvPr>
            <p:cNvSpPr txBox="1"/>
            <p:nvPr/>
          </p:nvSpPr>
          <p:spPr>
            <a:xfrm>
              <a:off x="548638" y="3234176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소유자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>
                  <a:solidFill>
                    <a:schemeClr val="bg1"/>
                  </a:solidFill>
                </a:rPr>
                <a:t>그룹을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ftpser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변경 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3FECFD5F-2337-681B-18A7-74B13CEB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72" y="3448465"/>
              <a:ext cx="4335533" cy="37494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C2436-F3F1-0EA5-F983-1B435F5A32F0}"/>
                </a:ext>
              </a:extLst>
            </p:cNvPr>
            <p:cNvSpPr txBox="1"/>
            <p:nvPr/>
          </p:nvSpPr>
          <p:spPr>
            <a:xfrm>
              <a:off x="548638" y="381667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전송할 파일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907284-F90B-75BA-F3D6-4D1BC8673CF3}"/>
              </a:ext>
            </a:extLst>
          </p:cNvPr>
          <p:cNvGrpSpPr/>
          <p:nvPr/>
        </p:nvGrpSpPr>
        <p:grpSpPr>
          <a:xfrm>
            <a:off x="821095" y="5581093"/>
            <a:ext cx="4320003" cy="955612"/>
            <a:chOff x="564168" y="4846693"/>
            <a:chExt cx="4320003" cy="955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0D7FD-8073-1F88-0D13-FB9D4D18C8E1}"/>
                </a:ext>
              </a:extLst>
            </p:cNvPr>
            <p:cNvGrpSpPr/>
            <p:nvPr/>
          </p:nvGrpSpPr>
          <p:grpSpPr>
            <a:xfrm>
              <a:off x="564171" y="4846693"/>
              <a:ext cx="4320000" cy="955612"/>
              <a:chOff x="718847" y="1322288"/>
              <a:chExt cx="4320000" cy="9556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6180170-C51A-7691-DD4E-E5742F5F778C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22501"/>
                <a:chOff x="6643397" y="1106040"/>
                <a:chExt cx="4320000" cy="92250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EC2C5C-833D-BC71-7422-FBBF3C876EE4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128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F1E9362-CC57-A7D6-88B6-4A32FED9B7C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곱셈 기호 19">
                  <a:extLst>
                    <a:ext uri="{FF2B5EF4-FFF2-40B4-BE49-F238E27FC236}">
                      <a16:creationId xmlns:a16="http://schemas.microsoft.com/office/drawing/2014/main" id="{9A986C93-9EEB-5E9F-D97D-69DDE723C253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FE7C1-61B1-A65C-8942-64DD919D439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3D9FF919-37FE-8692-A1CA-0D6DD453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69" y="5117166"/>
              <a:ext cx="4289155" cy="433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70F656-ECD8-3C86-C33A-07793DC22205}"/>
                </a:ext>
              </a:extLst>
            </p:cNvPr>
            <p:cNvSpPr txBox="1"/>
            <p:nvPr/>
          </p:nvSpPr>
          <p:spPr>
            <a:xfrm>
              <a:off x="564168" y="5556083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서버에 파일이 올라간 것을 확인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6D48B2E0-0679-19DB-C67E-FC8EE44CB1E1}"/>
              </a:ext>
            </a:extLst>
          </p:cNvPr>
          <p:cNvSpPr/>
          <p:nvPr/>
        </p:nvSpPr>
        <p:spPr>
          <a:xfrm>
            <a:off x="5818972" y="227307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16">
            <a:extLst>
              <a:ext uri="{FF2B5EF4-FFF2-40B4-BE49-F238E27FC236}">
                <a16:creationId xmlns:a16="http://schemas.microsoft.com/office/drawing/2014/main" id="{2F3F754A-6C16-7C4D-35C7-31BE23AACEF6}"/>
              </a:ext>
            </a:extLst>
          </p:cNvPr>
          <p:cNvSpPr/>
          <p:nvPr/>
        </p:nvSpPr>
        <p:spPr>
          <a:xfrm rot="10800000">
            <a:off x="5812752" y="521515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BA5B1E-A57C-D49E-5FAF-49950B820F98}"/>
              </a:ext>
            </a:extLst>
          </p:cNvPr>
          <p:cNvGrpSpPr/>
          <p:nvPr/>
        </p:nvGrpSpPr>
        <p:grpSpPr>
          <a:xfrm>
            <a:off x="6824604" y="1525627"/>
            <a:ext cx="4335530" cy="5005883"/>
            <a:chOff x="7111937" y="756119"/>
            <a:chExt cx="4335530" cy="50058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9EC4FC3-996B-8E30-4EEF-EEB2AC169D8C}"/>
                </a:ext>
              </a:extLst>
            </p:cNvPr>
            <p:cNvGrpSpPr/>
            <p:nvPr/>
          </p:nvGrpSpPr>
          <p:grpSpPr>
            <a:xfrm>
              <a:off x="7111937" y="756119"/>
              <a:ext cx="4335530" cy="5005883"/>
              <a:chOff x="6839479" y="791378"/>
              <a:chExt cx="4335530" cy="50058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D33BF52-CE60-C4EC-7A8A-AFDEB8DF7A5D}"/>
                  </a:ext>
                </a:extLst>
              </p:cNvPr>
              <p:cNvGrpSpPr/>
              <p:nvPr/>
            </p:nvGrpSpPr>
            <p:grpSpPr>
              <a:xfrm>
                <a:off x="6847244" y="791378"/>
                <a:ext cx="4320000" cy="5005883"/>
                <a:chOff x="718847" y="1322288"/>
                <a:chExt cx="4320000" cy="500588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78AA97C-4DE0-583D-D822-B02A6C567CF4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972772"/>
                  <a:chOff x="6643397" y="1106040"/>
                  <a:chExt cx="4320000" cy="4972772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C5A46E6-F969-4E6A-1564-72E56C02F5B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963103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1566582-284E-B178-9AEB-AC81089FC5E8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곱셈 기호 19">
                    <a:extLst>
                      <a:ext uri="{FF2B5EF4-FFF2-40B4-BE49-F238E27FC236}">
                        <a16:creationId xmlns:a16="http://schemas.microsoft.com/office/drawing/2014/main" id="{9BE4A186-C081-EC6D-ECDD-92DA0DD3ECF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A3A6FE-0F8D-7E4E-ECD4-AA29DD1A14F4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rocky8(192.168.1.129)</a:t>
                  </a:r>
                </a:p>
              </p:txBody>
            </p:sp>
          </p:grpSp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DDA825BB-FC46-578A-B71F-87C1B7F27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244" y="1014074"/>
                <a:ext cx="4320001" cy="2622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E5D63BFE-3351-F4BF-7DFE-04649F17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7244" y="1285957"/>
                <a:ext cx="4327765" cy="31090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52C718-CBF3-06B7-3EF3-74C2D4EF5184}"/>
                  </a:ext>
                </a:extLst>
              </p:cNvPr>
              <p:cNvSpPr txBox="1"/>
              <p:nvPr/>
            </p:nvSpPr>
            <p:spPr>
              <a:xfrm>
                <a:off x="6848640" y="4443253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Filezila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설치 이후 호스트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ID password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입력후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접속 파일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20">
                <a:extLst>
                  <a:ext uri="{FF2B5EF4-FFF2-40B4-BE49-F238E27FC236}">
                    <a16:creationId xmlns:a16="http://schemas.microsoft.com/office/drawing/2014/main" id="{03AAE8FA-7CFA-A42E-7EA1-B27E6D16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8490" y="4694351"/>
                <a:ext cx="3078754" cy="331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A637F-B688-E8C1-415B-D993D584B558}"/>
                  </a:ext>
                </a:extLst>
              </p:cNvPr>
              <p:cNvSpPr txBox="1"/>
              <p:nvPr/>
            </p:nvSpPr>
            <p:spPr>
              <a:xfrm>
                <a:off x="6848640" y="5091954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파일을 받은 것을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2A98AB-274B-8368-C801-D89777E8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479" y="5347844"/>
                <a:ext cx="1829055" cy="20957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5910E4-E8E0-70A2-BA41-E1BD1979C715}"/>
                  </a:ext>
                </a:extLst>
              </p:cNvPr>
              <p:cNvSpPr txBox="1"/>
              <p:nvPr/>
            </p:nvSpPr>
            <p:spPr>
              <a:xfrm>
                <a:off x="6848640" y="5551040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ftp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서버에 보내기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B682EAEE-67C3-2C16-089E-44E0FBE6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7467" y="4657140"/>
              <a:ext cx="121158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081BC9-9914-B1A2-0434-A73C69A8F87B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컴퓨터 간 파일을 전송하기 위한 표준 네트워크 프로토콜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주로 </a:t>
            </a:r>
            <a:r>
              <a:rPr lang="ko-KR" altLang="en-US" sz="1000" b="1" dirty="0">
                <a:solidFill>
                  <a:schemeClr val="bg1"/>
                </a:solidFill>
              </a:rPr>
              <a:t>클라이언트 ↔ 서버 간</a:t>
            </a:r>
            <a:r>
              <a:rPr lang="ko-KR" altLang="en-US" sz="1000" dirty="0">
                <a:solidFill>
                  <a:schemeClr val="bg1"/>
                </a:solidFill>
              </a:rPr>
              <a:t> 파일 업로드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다운로드에 사용됩니다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2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AD0-FC49-9E96-27C8-6D081CB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7" name="직사각형 5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76EC10-3D21-3F63-147C-45FC98BE567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HTTP/HTTPS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5F1477-5985-5716-2794-FBAD081963E4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029-150C-4FD5-47A9-BF2080BB714D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DF85-CA2F-30A3-12BE-2A60042243AB}"/>
              </a:ext>
            </a:extLst>
          </p:cNvPr>
          <p:cNvSpPr txBox="1"/>
          <p:nvPr/>
        </p:nvSpPr>
        <p:spPr>
          <a:xfrm>
            <a:off x="833566" y="814838"/>
            <a:ext cx="5651209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는 웹에서 데이터를 주고받는 기본 프로토콜로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암호화되지 않아 보안에 취약하다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에 </a:t>
            </a:r>
            <a:r>
              <a:rPr lang="en-US" altLang="ko-KR" sz="1000" dirty="0">
                <a:solidFill>
                  <a:schemeClr val="bg1"/>
                </a:solidFill>
              </a:rPr>
              <a:t>SSL/TLS </a:t>
            </a:r>
            <a:r>
              <a:rPr lang="ko-KR" altLang="en-US" sz="1000" dirty="0">
                <a:solidFill>
                  <a:schemeClr val="bg1"/>
                </a:solidFill>
              </a:rPr>
              <a:t>암호화를 적용해 데이터를 안전하게 전송한다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4FF674-5AA3-DFCE-F723-DE3B84F82EF4}"/>
              </a:ext>
            </a:extLst>
          </p:cNvPr>
          <p:cNvGrpSpPr/>
          <p:nvPr/>
        </p:nvGrpSpPr>
        <p:grpSpPr>
          <a:xfrm>
            <a:off x="6948431" y="4654738"/>
            <a:ext cx="4320001" cy="1414171"/>
            <a:chOff x="718846" y="1322288"/>
            <a:chExt cx="4320001" cy="14141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79C4A4A-92FD-C724-953B-7480963D9C0E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14171"/>
              <a:chOff x="718847" y="1322288"/>
              <a:chExt cx="4320000" cy="141417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D815F48-44AC-4307-F657-E72CB1E6916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81060"/>
                <a:chOff x="6643397" y="1106040"/>
                <a:chExt cx="4320000" cy="1381060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EA733-FE9D-92DC-E952-500E75F29460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7139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A329D3C-46C3-F3DE-CCA3-A78B167EB0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곱셈 기호 19">
                  <a:extLst>
                    <a:ext uri="{FF2B5EF4-FFF2-40B4-BE49-F238E27FC236}">
                      <a16:creationId xmlns:a16="http://schemas.microsoft.com/office/drawing/2014/main" id="{32F95177-1186-A2DE-A120-5C9A1E95067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CEDB80-81BE-EE9C-83F9-883BCF5A7B4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7BC3B45A-080B-48F6-2E5F-6ABFC52C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6" y="1546834"/>
              <a:ext cx="4319999" cy="11896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B02CD-962D-5F38-41DE-F96550F012AC}"/>
              </a:ext>
            </a:extLst>
          </p:cNvPr>
          <p:cNvGrpSpPr/>
          <p:nvPr/>
        </p:nvGrpSpPr>
        <p:grpSpPr>
          <a:xfrm>
            <a:off x="7038432" y="1406343"/>
            <a:ext cx="4320000" cy="939535"/>
            <a:chOff x="3898677" y="2154873"/>
            <a:chExt cx="4320000" cy="9395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0BE7CF-9751-CEAC-2201-2D3352FB8ECF}"/>
                </a:ext>
              </a:extLst>
            </p:cNvPr>
            <p:cNvGrpSpPr/>
            <p:nvPr/>
          </p:nvGrpSpPr>
          <p:grpSpPr>
            <a:xfrm>
              <a:off x="3898677" y="2154873"/>
              <a:ext cx="4320000" cy="936067"/>
              <a:chOff x="718847" y="1322288"/>
              <a:chExt cx="4320000" cy="93606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B353715-0ACD-640C-27E0-024D64017198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02956"/>
                <a:chOff x="6643397" y="1106040"/>
                <a:chExt cx="4320000" cy="902956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7488630-97C2-DE3F-5E6F-A2A41C4E71D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93286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4032BAF-5A33-AEC4-CA26-2B36569FE5E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곱셈 기호 19">
                  <a:extLst>
                    <a:ext uri="{FF2B5EF4-FFF2-40B4-BE49-F238E27FC236}">
                      <a16:creationId xmlns:a16="http://schemas.microsoft.com/office/drawing/2014/main" id="{8E759BE9-BDF6-6882-B53E-6D2934BD4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B889-81C0-CB3A-7A0C-359F870477E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7AF4FCA-9C99-204A-6322-1D417A51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677" y="2388496"/>
              <a:ext cx="4320000" cy="705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04919-4022-24BA-B9AE-FD501BD9599D}"/>
              </a:ext>
            </a:extLst>
          </p:cNvPr>
          <p:cNvGrpSpPr/>
          <p:nvPr/>
        </p:nvGrpSpPr>
        <p:grpSpPr>
          <a:xfrm>
            <a:off x="833566" y="1214960"/>
            <a:ext cx="4320002" cy="1931683"/>
            <a:chOff x="654962" y="1094780"/>
            <a:chExt cx="4320002" cy="19316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1C7A5A-0246-FCB6-5502-F502312366D3}"/>
                </a:ext>
              </a:extLst>
            </p:cNvPr>
            <p:cNvGrpSpPr/>
            <p:nvPr/>
          </p:nvGrpSpPr>
          <p:grpSpPr>
            <a:xfrm>
              <a:off x="654964" y="1094780"/>
              <a:ext cx="4320000" cy="1931683"/>
              <a:chOff x="718847" y="1322288"/>
              <a:chExt cx="4320000" cy="1931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B261BB5-0B9C-28D1-B8B6-C91D27B46E7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98572"/>
                <a:chOff x="6643397" y="1106040"/>
                <a:chExt cx="4320000" cy="1898572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A54A133-0073-5122-354F-8C0E019B3882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8889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F213C7E-DF58-6882-A71E-C87BC4360A7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0AFB8054-1583-456B-40B7-E312E17E322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275ADD-3DCA-EA8D-CD81-03D777E82EC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2AFEA78-AD8D-7B18-1B94-020366E1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2" y="1316443"/>
              <a:ext cx="4318605" cy="17029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4F6D75-D901-C41E-0996-B2BC027EAF7F}"/>
              </a:ext>
            </a:extLst>
          </p:cNvPr>
          <p:cNvGrpSpPr/>
          <p:nvPr/>
        </p:nvGrpSpPr>
        <p:grpSpPr>
          <a:xfrm>
            <a:off x="833566" y="4583951"/>
            <a:ext cx="4320000" cy="914922"/>
            <a:chOff x="718847" y="1322288"/>
            <a:chExt cx="4320000" cy="91492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12F8B2-85B0-F0DC-6481-D60F32DA44CA}"/>
                </a:ext>
              </a:extLst>
            </p:cNvPr>
            <p:cNvGrpSpPr/>
            <p:nvPr/>
          </p:nvGrpSpPr>
          <p:grpSpPr>
            <a:xfrm>
              <a:off x="718847" y="1355399"/>
              <a:ext cx="4320000" cy="881811"/>
              <a:chOff x="6643397" y="1106040"/>
              <a:chExt cx="4320000" cy="88181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A7A953-8D98-F8EE-D651-7A2DE79E5C79}"/>
                  </a:ext>
                </a:extLst>
              </p:cNvPr>
              <p:cNvSpPr/>
              <p:nvPr/>
            </p:nvSpPr>
            <p:spPr>
              <a:xfrm>
                <a:off x="6643397" y="1115710"/>
                <a:ext cx="4320000" cy="872141"/>
              </a:xfrm>
              <a:prstGeom prst="rect">
                <a:avLst/>
              </a:prstGeom>
              <a:solidFill>
                <a:srgbClr val="304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실행 단추: 사용자 지정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61EE9DA-4F95-C1E6-B2ED-E6018E190284}"/>
                  </a:ext>
                </a:extLst>
              </p:cNvPr>
              <p:cNvSpPr/>
              <p:nvPr/>
            </p:nvSpPr>
            <p:spPr>
              <a:xfrm>
                <a:off x="10786188" y="1110832"/>
                <a:ext cx="177209" cy="180000"/>
              </a:xfrm>
              <a:prstGeom prst="actionButtonBlank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곱셈 기호 19">
                <a:extLst>
                  <a:ext uri="{FF2B5EF4-FFF2-40B4-BE49-F238E27FC236}">
                    <a16:creationId xmlns:a16="http://schemas.microsoft.com/office/drawing/2014/main" id="{74C8EDC7-C91A-88E4-5BBA-431EE78DEAF2}"/>
                  </a:ext>
                </a:extLst>
              </p:cNvPr>
              <p:cNvSpPr/>
              <p:nvPr/>
            </p:nvSpPr>
            <p:spPr>
              <a:xfrm>
                <a:off x="10783397" y="1106040"/>
                <a:ext cx="180000" cy="180000"/>
              </a:xfrm>
              <a:prstGeom prst="mathMultiply">
                <a:avLst>
                  <a:gd name="adj1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8B06AC-BD5E-00A6-7B0D-8216AF78DF1F}"/>
                </a:ext>
              </a:extLst>
            </p:cNvPr>
            <p:cNvSpPr txBox="1"/>
            <p:nvPr/>
          </p:nvSpPr>
          <p:spPr>
            <a:xfrm>
              <a:off x="720243" y="1322288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Windows16 server(192.168.1.130)</a:t>
              </a:r>
            </a:p>
          </p:txBody>
        </p:sp>
      </p:grp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76914" y="18439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914237" y="3448454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635D6-E259-B1E1-6FD6-3AFD7B324363}"/>
              </a:ext>
            </a:extLst>
          </p:cNvPr>
          <p:cNvSpPr txBox="1"/>
          <p:nvPr/>
        </p:nvSpPr>
        <p:spPr>
          <a:xfrm>
            <a:off x="821096" y="313957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역할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C9E2B-3A24-4158-3CC4-215711CC5339}"/>
              </a:ext>
            </a:extLst>
          </p:cNvPr>
          <p:cNvSpPr txBox="1"/>
          <p:nvPr/>
        </p:nvSpPr>
        <p:spPr>
          <a:xfrm>
            <a:off x="7038432" y="2346766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서버 인증서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6422FC-2F8E-FBBF-975E-6AD4A79F9120}"/>
              </a:ext>
            </a:extLst>
          </p:cNvPr>
          <p:cNvSpPr txBox="1"/>
          <p:nvPr/>
        </p:nvSpPr>
        <p:spPr>
          <a:xfrm>
            <a:off x="837846" y="5498873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방화벽 열기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59" name="Picture 9">
            <a:extLst>
              <a:ext uri="{FF2B5EF4-FFF2-40B4-BE49-F238E27FC236}">
                <a16:creationId xmlns:a16="http://schemas.microsoft.com/office/drawing/2014/main" id="{05155198-2FF4-F80D-8B46-AAE2F4A5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77" y="4807674"/>
            <a:ext cx="4314294" cy="6911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255B8FC-7952-A481-AE7A-5FBA66D5171C}"/>
              </a:ext>
            </a:extLst>
          </p:cNvPr>
          <p:cNvSpPr txBox="1"/>
          <p:nvPr/>
        </p:nvSpPr>
        <p:spPr>
          <a:xfrm>
            <a:off x="6948431" y="6111690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자가 인증서이기 때문에 인증서 오류로 뜬다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정상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5B6-6880-5A0F-1453-04B3314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18C0BB-60AE-2302-F25F-4E8A5A9B0F82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SMTP(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PostFix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BF438-13D4-9AA3-8A4F-D1A23B6570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38FF6-1FE1-F0C8-6787-82BEB92299FE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D593-1642-DCB7-AB31-DB60928D0A98}"/>
              </a:ext>
            </a:extLst>
          </p:cNvPr>
          <p:cNvSpPr txBox="1"/>
          <p:nvPr/>
        </p:nvSpPr>
        <p:spPr>
          <a:xfrm>
            <a:off x="833567" y="814838"/>
            <a:ext cx="4140000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이메일을 보내는 데 사용하는 표준 통신 프로토콜</a:t>
            </a:r>
            <a:r>
              <a:rPr lang="ko-KR" altLang="en-US" sz="1000" dirty="0">
                <a:solidFill>
                  <a:schemeClr val="bg1"/>
                </a:solidFill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6BEB47-40DC-F3BB-DC52-104345A7CD7A}"/>
              </a:ext>
            </a:extLst>
          </p:cNvPr>
          <p:cNvGrpSpPr/>
          <p:nvPr/>
        </p:nvGrpSpPr>
        <p:grpSpPr>
          <a:xfrm>
            <a:off x="6604207" y="1433851"/>
            <a:ext cx="4320000" cy="658211"/>
            <a:chOff x="548640" y="3249744"/>
            <a:chExt cx="4320000" cy="6582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E07D0A1-0AD7-221B-9CA0-444E03244693}"/>
                </a:ext>
              </a:extLst>
            </p:cNvPr>
            <p:cNvGrpSpPr/>
            <p:nvPr/>
          </p:nvGrpSpPr>
          <p:grpSpPr>
            <a:xfrm>
              <a:off x="548640" y="3249744"/>
              <a:ext cx="4320000" cy="658211"/>
              <a:chOff x="718847" y="1322288"/>
              <a:chExt cx="4320000" cy="6582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7ABF6F-A61F-3D3A-9EBA-D294C476EBD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625100"/>
                <a:chOff x="6643397" y="1106040"/>
                <a:chExt cx="4320000" cy="6251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13A3F4-9ABA-64DB-7124-78697FC35847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6154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9E15320-4FEC-173B-7BC1-C2B1E087A446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곱셈 기호 19">
                  <a:extLst>
                    <a:ext uri="{FF2B5EF4-FFF2-40B4-BE49-F238E27FC236}">
                      <a16:creationId xmlns:a16="http://schemas.microsoft.com/office/drawing/2014/main" id="{124B6E8D-68E4-6BAB-C782-E62FD45A37D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F96DB-95F4-7DE1-4A7B-67C86D8120F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1E4D192E-4988-CC56-FEE9-2FC80A32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" y="3472273"/>
              <a:ext cx="4320000" cy="4356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CA039E-EF34-DAD4-0B14-9744FB3D41D5}"/>
              </a:ext>
            </a:extLst>
          </p:cNvPr>
          <p:cNvGrpSpPr/>
          <p:nvPr/>
        </p:nvGrpSpPr>
        <p:grpSpPr>
          <a:xfrm>
            <a:off x="742869" y="1391070"/>
            <a:ext cx="4321395" cy="1407514"/>
            <a:chOff x="717452" y="1322288"/>
            <a:chExt cx="4321395" cy="14075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51240-2891-13A6-C90E-4FD8E7E0D38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07514"/>
              <a:chOff x="718847" y="1322288"/>
              <a:chExt cx="4320000" cy="140751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DD7FE7D-82B6-F8D2-143D-94D7C78A4735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74403"/>
                <a:chOff x="6643397" y="1106040"/>
                <a:chExt cx="4320000" cy="13744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FE1F19F-C982-672A-9FDD-5AEB255EE1B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64733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D89B773D-5D3D-0A70-C952-744E1808906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56F48A26-B734-F1B0-4286-162C24493BE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47CE6-350E-2F98-931F-F761F5210AA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2AF9C0-BE46-BA79-CA0C-51CF1ABC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2" y="1571625"/>
              <a:ext cx="4320000" cy="115817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E0300E-52A4-3781-CFBE-225032DD5637}"/>
              </a:ext>
            </a:extLst>
          </p:cNvPr>
          <p:cNvGrpSpPr/>
          <p:nvPr/>
        </p:nvGrpSpPr>
        <p:grpSpPr>
          <a:xfrm>
            <a:off x="742869" y="4444250"/>
            <a:ext cx="4320000" cy="1086898"/>
            <a:chOff x="884778" y="4085163"/>
            <a:chExt cx="4320000" cy="1086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8E5D5E2-B6AF-EFED-1B89-35A897C41978}"/>
                </a:ext>
              </a:extLst>
            </p:cNvPr>
            <p:cNvGrpSpPr/>
            <p:nvPr/>
          </p:nvGrpSpPr>
          <p:grpSpPr>
            <a:xfrm>
              <a:off x="884778" y="4085163"/>
              <a:ext cx="4320000" cy="1086898"/>
              <a:chOff x="718847" y="1322288"/>
              <a:chExt cx="4320000" cy="10868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B177608-2ED0-2F56-C4EF-70FEEFBE8FA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53787"/>
                <a:chOff x="6643397" y="1106040"/>
                <a:chExt cx="4320000" cy="105378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5E5F610-14F3-B56A-47AB-40C7D569F11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4411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4E92F-ABB5-C0A2-7B7D-5C18D553A10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곱셈 기호 19">
                  <a:extLst>
                    <a:ext uri="{FF2B5EF4-FFF2-40B4-BE49-F238E27FC236}">
                      <a16:creationId xmlns:a16="http://schemas.microsoft.com/office/drawing/2014/main" id="{C4ED3DB3-B2B8-C7DF-B251-33BD51FC9AEA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E2710-63E6-CD36-62E7-7DFDE5B8BD9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0B63A89-8917-EFDB-77E1-3C365DCE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78" y="4307858"/>
              <a:ext cx="4320000" cy="8642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F1EBA-FA0B-5CE7-9EF1-2B7598FEC358}"/>
              </a:ext>
            </a:extLst>
          </p:cNvPr>
          <p:cNvGrpSpPr/>
          <p:nvPr/>
        </p:nvGrpSpPr>
        <p:grpSpPr>
          <a:xfrm>
            <a:off x="6604207" y="4667065"/>
            <a:ext cx="4321395" cy="864083"/>
            <a:chOff x="5206862" y="3421126"/>
            <a:chExt cx="4321395" cy="8640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690FD4A-8A9A-DD6B-3F7A-65539ED391F7}"/>
                </a:ext>
              </a:extLst>
            </p:cNvPr>
            <p:cNvGrpSpPr/>
            <p:nvPr/>
          </p:nvGrpSpPr>
          <p:grpSpPr>
            <a:xfrm>
              <a:off x="5208257" y="3421126"/>
              <a:ext cx="4320000" cy="864083"/>
              <a:chOff x="718847" y="1322288"/>
              <a:chExt cx="4320000" cy="8640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7AC33DE-610E-44BB-792A-04A116D6800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830972"/>
                <a:chOff x="6643397" y="1106040"/>
                <a:chExt cx="4320000" cy="83097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9C72ADE-082E-F3F1-6ADE-87F4BEF551AD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213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72B4419-4758-06F5-2DA0-3039C337CC8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곱셈 기호 19">
                  <a:extLst>
                    <a:ext uri="{FF2B5EF4-FFF2-40B4-BE49-F238E27FC236}">
                      <a16:creationId xmlns:a16="http://schemas.microsoft.com/office/drawing/2014/main" id="{4E1812D5-0379-D212-E633-903D4FBB9F02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12E6D9-8D4E-8A6B-E0CF-1DCCCD9039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BC7024F5-8732-5C55-8A50-B97F0DDF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862" y="3638428"/>
              <a:ext cx="4320000" cy="6467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FD87793-F3B1-F338-13D0-1B3096ED6B5B}"/>
              </a:ext>
            </a:extLst>
          </p:cNvPr>
          <p:cNvSpPr txBox="1"/>
          <p:nvPr/>
        </p:nvSpPr>
        <p:spPr>
          <a:xfrm>
            <a:off x="742869" y="2795864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설치 이후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Mail type</a:t>
            </a:r>
            <a:r>
              <a:rPr lang="ko-KR" altLang="en-US" sz="1000" dirty="0">
                <a:solidFill>
                  <a:schemeClr val="bg1"/>
                </a:solidFill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</a:rPr>
              <a:t>internet Site</a:t>
            </a:r>
            <a:r>
              <a:rPr lang="ko-KR" altLang="en-US" sz="1000" dirty="0">
                <a:solidFill>
                  <a:schemeClr val="bg1"/>
                </a:solidFill>
              </a:rPr>
              <a:t>로 한다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서버가 직접 인터넷을 통해 메일을 송수신 할 수 있는 환경에서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대부분 기본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내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외부 사용자에게 메일 발송 가능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Postfix</a:t>
            </a:r>
            <a:r>
              <a:rPr lang="ko-KR" altLang="en-US" sz="1000" dirty="0">
                <a:solidFill>
                  <a:schemeClr val="bg1"/>
                </a:solidFill>
              </a:rPr>
              <a:t>가 사용할 시스템 메일 이름 설정 단계에서 이 값은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ubuntu</a:t>
            </a:r>
            <a:r>
              <a:rPr lang="ko-KR" altLang="en-US" sz="1000" dirty="0">
                <a:solidFill>
                  <a:schemeClr val="bg1"/>
                </a:solidFill>
              </a:rPr>
              <a:t>대신 </a:t>
            </a:r>
            <a:r>
              <a:rPr lang="en-US" altLang="ko-KR" sz="1000" dirty="0">
                <a:solidFill>
                  <a:schemeClr val="bg1"/>
                </a:solidFill>
              </a:rPr>
              <a:t>kahn.edu</a:t>
            </a:r>
            <a:r>
              <a:rPr lang="ko-KR" altLang="en-US" sz="1000" dirty="0">
                <a:solidFill>
                  <a:schemeClr val="bg1"/>
                </a:solidFill>
              </a:rPr>
              <a:t>로 도메인 이름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B9EA7-5444-789B-1C0D-9BC754A4F671}"/>
              </a:ext>
            </a:extLst>
          </p:cNvPr>
          <p:cNvSpPr txBox="1"/>
          <p:nvPr/>
        </p:nvSpPr>
        <p:spPr>
          <a:xfrm>
            <a:off x="6616496" y="2090484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Kahn.edu</a:t>
            </a:r>
            <a:r>
              <a:rPr lang="ko-KR" altLang="en-US" sz="1000" b="1" dirty="0">
                <a:solidFill>
                  <a:schemeClr val="bg1"/>
                </a:solidFill>
              </a:rPr>
              <a:t>확인</a:t>
            </a:r>
            <a:r>
              <a:rPr lang="en-US" altLang="ko-KR" sz="1000" b="1" dirty="0">
                <a:solidFill>
                  <a:schemeClr val="bg1"/>
                </a:solidFill>
              </a:rPr>
              <a:t>!!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8278E-80F2-CE9E-5985-7596252468C9}"/>
              </a:ext>
            </a:extLst>
          </p:cNvPr>
          <p:cNvSpPr txBox="1"/>
          <p:nvPr/>
        </p:nvSpPr>
        <p:spPr>
          <a:xfrm>
            <a:off x="742869" y="553114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서비스 상태 확인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9A260C-91DF-A9ED-00E1-F02E7C231703}"/>
              </a:ext>
            </a:extLst>
          </p:cNvPr>
          <p:cNvSpPr txBox="1"/>
          <p:nvPr/>
        </p:nvSpPr>
        <p:spPr>
          <a:xfrm>
            <a:off x="6616496" y="5531148"/>
            <a:ext cx="4331076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메일 생성 </a:t>
            </a:r>
            <a:r>
              <a:rPr lang="en-US" altLang="ko-KR" sz="1000" dirty="0">
                <a:solidFill>
                  <a:schemeClr val="bg1"/>
                </a:solidFill>
              </a:rPr>
              <a:t>(pickup) </a:t>
            </a:r>
            <a:r>
              <a:rPr lang="ko-KR" altLang="en-US" sz="1000" dirty="0">
                <a:solidFill>
                  <a:schemeClr val="bg1"/>
                </a:solidFill>
              </a:rPr>
              <a:t>→ 큐 등록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qmgr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→ 외부 전송 시도 </a:t>
            </a:r>
            <a:r>
              <a:rPr lang="en-US" altLang="ko-KR" sz="1000" dirty="0">
                <a:solidFill>
                  <a:schemeClr val="bg1"/>
                </a:solidFill>
              </a:rPr>
              <a:t>(smtp) </a:t>
            </a:r>
            <a:r>
              <a:rPr lang="ko-KR" altLang="en-US" sz="1000" dirty="0">
                <a:solidFill>
                  <a:schemeClr val="bg1"/>
                </a:solidFill>
              </a:rPr>
              <a:t>→ 실패 → 반송 처리 → 로컬 수신 </a:t>
            </a:r>
            <a:r>
              <a:rPr lang="en-US" altLang="ko-KR" sz="1000" dirty="0">
                <a:solidFill>
                  <a:schemeClr val="bg1"/>
                </a:solidFill>
              </a:rPr>
              <a:t>(local)</a:t>
            </a:r>
            <a:r>
              <a:rPr lang="ko-KR" altLang="en-US" sz="1000" dirty="0">
                <a:solidFill>
                  <a:schemeClr val="bg1"/>
                </a:solidFill>
              </a:rPr>
              <a:t>까지 전 과정이 정상 흐름대로 작동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37108-DC9E-3C95-9858-AA5FA9CE828A}"/>
              </a:ext>
            </a:extLst>
          </p:cNvPr>
          <p:cNvSpPr txBox="1"/>
          <p:nvPr/>
        </p:nvSpPr>
        <p:spPr>
          <a:xfrm>
            <a:off x="6593131" y="3834211"/>
            <a:ext cx="4331076" cy="86177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다만 외부 전송</a:t>
            </a:r>
            <a:r>
              <a:rPr lang="en-US" altLang="ko-KR" sz="1000" dirty="0">
                <a:solidFill>
                  <a:srgbClr val="FF0000"/>
                </a:solidFill>
              </a:rPr>
              <a:t>(Gmail/Naver)</a:t>
            </a:r>
            <a:r>
              <a:rPr lang="ko-KR" altLang="en-US" sz="1000" dirty="0">
                <a:solidFill>
                  <a:srgbClr val="FF0000"/>
                </a:solidFill>
              </a:rPr>
              <a:t>이 거부됨 이유는</a:t>
            </a:r>
          </a:p>
          <a:p>
            <a:pPr marL="171450" indent="-171450" fontAlgn="base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서버가 공식 인증되지 않은 메일 서버</a:t>
            </a:r>
            <a:r>
              <a:rPr lang="en-US" altLang="ko-KR" sz="1000" dirty="0">
                <a:solidFill>
                  <a:srgbClr val="FF0000"/>
                </a:solidFill>
              </a:rPr>
              <a:t>(IP/PTR </a:t>
            </a:r>
            <a:r>
              <a:rPr lang="ko-KR" altLang="en-US" sz="1000" dirty="0">
                <a:solidFill>
                  <a:srgbClr val="FF0000"/>
                </a:solidFill>
              </a:rPr>
              <a:t>없음</a:t>
            </a:r>
            <a:r>
              <a:rPr lang="en-US" altLang="ko-KR" sz="1000" dirty="0">
                <a:solidFill>
                  <a:srgbClr val="FF0000"/>
                </a:solidFill>
              </a:rPr>
              <a:t>, SPF </a:t>
            </a:r>
            <a:r>
              <a:rPr lang="ko-KR" altLang="en-US" sz="1000" dirty="0">
                <a:solidFill>
                  <a:srgbClr val="FF0000"/>
                </a:solidFill>
              </a:rPr>
              <a:t>없음 등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이기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때문</a:t>
            </a:r>
          </a:p>
          <a:p>
            <a:pPr marL="171450" indent="-171450" fontAlgn="base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Gmail, Naver </a:t>
            </a:r>
            <a:r>
              <a:rPr lang="ko-KR" altLang="en-US" sz="1000" dirty="0">
                <a:solidFill>
                  <a:srgbClr val="FF0000"/>
                </a:solidFill>
              </a:rPr>
              <a:t>등은 보안 강화로 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  <a:r>
              <a:rPr lang="ko-KR" altLang="en-US" sz="1000" dirty="0">
                <a:solidFill>
                  <a:srgbClr val="FF0000"/>
                </a:solidFill>
              </a:rPr>
              <a:t>직접 전송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r>
              <a:rPr lang="ko-KR" altLang="en-US" sz="1000" dirty="0">
                <a:solidFill>
                  <a:srgbClr val="FF0000"/>
                </a:solidFill>
              </a:rPr>
              <a:t>메일을 신뢰하지 않음 →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거부</a:t>
            </a:r>
          </a:p>
        </p:txBody>
      </p:sp>
      <p:sp>
        <p:nvSpPr>
          <p:cNvPr id="70" name="오른쪽 화살표 16">
            <a:extLst>
              <a:ext uri="{FF2B5EF4-FFF2-40B4-BE49-F238E27FC236}">
                <a16:creationId xmlns:a16="http://schemas.microsoft.com/office/drawing/2014/main" id="{FCCA0FCE-16D8-DECF-D957-D6B13DF047F2}"/>
              </a:ext>
            </a:extLst>
          </p:cNvPr>
          <p:cNvSpPr/>
          <p:nvPr/>
        </p:nvSpPr>
        <p:spPr>
          <a:xfrm>
            <a:off x="5732474" y="181616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16">
            <a:extLst>
              <a:ext uri="{FF2B5EF4-FFF2-40B4-BE49-F238E27FC236}">
                <a16:creationId xmlns:a16="http://schemas.microsoft.com/office/drawing/2014/main" id="{18C6040D-0091-3A10-9AE1-37869ED40990}"/>
              </a:ext>
            </a:extLst>
          </p:cNvPr>
          <p:cNvSpPr/>
          <p:nvPr/>
        </p:nvSpPr>
        <p:spPr>
          <a:xfrm rot="8010847">
            <a:off x="5732473" y="342837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16">
            <a:extLst>
              <a:ext uri="{FF2B5EF4-FFF2-40B4-BE49-F238E27FC236}">
                <a16:creationId xmlns:a16="http://schemas.microsoft.com/office/drawing/2014/main" id="{F132D5DA-BA03-9EE8-B373-4759BE7045E3}"/>
              </a:ext>
            </a:extLst>
          </p:cNvPr>
          <p:cNvSpPr/>
          <p:nvPr/>
        </p:nvSpPr>
        <p:spPr>
          <a:xfrm>
            <a:off x="5732474" y="504057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D23-E6FA-F8A6-8B30-E362892E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CAADAE-74E6-647A-1531-9295C4E6C04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63257E-CF9A-738C-1BDD-93B018C48BB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8B19-848E-132D-5A6E-0459AAB8D41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0B02-4F08-833C-9657-D43B687520D2}"/>
              </a:ext>
            </a:extLst>
          </p:cNvPr>
          <p:cNvSpPr txBox="1"/>
          <p:nvPr/>
        </p:nvSpPr>
        <p:spPr>
          <a:xfrm>
            <a:off x="833566" y="814838"/>
            <a:ext cx="5837821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네트워크에 연결된 저장 장치로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여러 사용자가 파일을 공유하고 저장할 수 있는 시스템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E16C72-DF11-F000-13CC-779A81685794}"/>
              </a:ext>
            </a:extLst>
          </p:cNvPr>
          <p:cNvGrpSpPr/>
          <p:nvPr/>
        </p:nvGrpSpPr>
        <p:grpSpPr>
          <a:xfrm>
            <a:off x="833566" y="1333608"/>
            <a:ext cx="4323317" cy="1890942"/>
            <a:chOff x="585412" y="1315450"/>
            <a:chExt cx="4323317" cy="18909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74B810-40E2-B353-F0FB-CB833FECC87E}"/>
                </a:ext>
              </a:extLst>
            </p:cNvPr>
            <p:cNvGrpSpPr/>
            <p:nvPr/>
          </p:nvGrpSpPr>
          <p:grpSpPr>
            <a:xfrm>
              <a:off x="588729" y="1315450"/>
              <a:ext cx="4320000" cy="1890942"/>
              <a:chOff x="718847" y="1322288"/>
              <a:chExt cx="4320000" cy="1890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8D553B0-9DD5-8EB4-8346-8F6E2703DF77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57831"/>
                <a:chOff x="6643397" y="1106040"/>
                <a:chExt cx="4320000" cy="185783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D23D77-7BD0-3174-EAE5-A482711AEA7A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8481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016AC95-7050-9E46-7C87-226C99D8B8D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2373B995-55EB-B200-699A-83BA86C39D8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FAD32C4-42E2-2ED7-99CE-F6152E84D7C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1679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56689-99EA-B51E-46D6-81D7984240C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DD2E6B-A7FE-1890-CE7E-4CE9579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2" y="1535264"/>
              <a:ext cx="994537" cy="16711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1590CF2C-A582-F401-8457-FA9D3294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310" y="1530815"/>
              <a:ext cx="2844419" cy="12993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2185D-3727-464F-2B41-456B88A5CDE3}"/>
              </a:ext>
            </a:extLst>
          </p:cNvPr>
          <p:cNvGrpSpPr/>
          <p:nvPr/>
        </p:nvGrpSpPr>
        <p:grpSpPr>
          <a:xfrm>
            <a:off x="6843559" y="2987714"/>
            <a:ext cx="4320000" cy="989842"/>
            <a:chOff x="607150" y="1887273"/>
            <a:chExt cx="4320000" cy="989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8AF520-8DF0-7A76-8C65-C5E5826EB1E5}"/>
                </a:ext>
              </a:extLst>
            </p:cNvPr>
            <p:cNvGrpSpPr/>
            <p:nvPr/>
          </p:nvGrpSpPr>
          <p:grpSpPr>
            <a:xfrm>
              <a:off x="607150" y="1887273"/>
              <a:ext cx="4320000" cy="989842"/>
              <a:chOff x="718847" y="1322288"/>
              <a:chExt cx="4320000" cy="9898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28FD62A-1409-9701-19C6-8F4CD1F69F2A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56731"/>
                <a:chOff x="6643397" y="1106040"/>
                <a:chExt cx="4320000" cy="95673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D0DB1B3-7969-AAC6-5DD6-45F4C58AC03F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470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B660DD73-C790-3A1B-CD29-032C616825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곱셈 기호 19">
                  <a:extLst>
                    <a:ext uri="{FF2B5EF4-FFF2-40B4-BE49-F238E27FC236}">
                      <a16:creationId xmlns:a16="http://schemas.microsoft.com/office/drawing/2014/main" id="{A1E20723-A599-B9C6-22DC-37F59D8A9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32BB228-DB68-5B06-88C3-5609FFAD3F7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778095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0DFDE-95F4-20B7-6B67-17BBFE7652F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7786FA64-A848-752E-BDA8-8A531AC3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50" y="2098556"/>
              <a:ext cx="4320000" cy="2425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EC820AC1-D9F6-6BA7-5BE7-8B903C7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50" y="2337675"/>
              <a:ext cx="3436620" cy="3505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64A4345-E5E2-3448-7E1E-478128B7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150" y="2678184"/>
              <a:ext cx="4320000" cy="19893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804ECA-B39E-8A8A-748A-ABA0510EF0F8}"/>
              </a:ext>
            </a:extLst>
          </p:cNvPr>
          <p:cNvGrpSpPr/>
          <p:nvPr/>
        </p:nvGrpSpPr>
        <p:grpSpPr>
          <a:xfrm>
            <a:off x="833566" y="3777112"/>
            <a:ext cx="4347914" cy="1242637"/>
            <a:chOff x="1593914" y="1537120"/>
            <a:chExt cx="4347914" cy="124263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6C43BDE-5516-6A75-B0E3-617F6E2EA3F4}"/>
                </a:ext>
              </a:extLst>
            </p:cNvPr>
            <p:cNvGrpSpPr/>
            <p:nvPr/>
          </p:nvGrpSpPr>
          <p:grpSpPr>
            <a:xfrm>
              <a:off x="1621828" y="1537120"/>
              <a:ext cx="4320000" cy="1242637"/>
              <a:chOff x="718847" y="1322288"/>
              <a:chExt cx="4320000" cy="124263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641AA0-3F85-9198-8CD0-0BEF9CD7195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209526"/>
                <a:chOff x="6643397" y="1106040"/>
                <a:chExt cx="4320000" cy="12095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01CCFFC-D38B-95A1-11D2-8ECFC01D090D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199855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E46BC8-AD48-76D8-1350-09F0B0959E5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곱셈 기호 19">
                  <a:extLst>
                    <a:ext uri="{FF2B5EF4-FFF2-40B4-BE49-F238E27FC236}">
                      <a16:creationId xmlns:a16="http://schemas.microsoft.com/office/drawing/2014/main" id="{D0F083E7-29DE-D06D-A2CD-2ABB0C41D4B8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583B4E9-872E-E5A1-BE20-FCB00EBD47BE}"/>
                    </a:ext>
                  </a:extLst>
                </p:cNvPr>
                <p:cNvSpPr/>
                <p:nvPr/>
              </p:nvSpPr>
              <p:spPr>
                <a:xfrm>
                  <a:off x="6643397" y="1284675"/>
                  <a:ext cx="4320000" cy="10089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CCE7F4-FC63-0506-A6A9-BDC7B6487169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Centos7(192.168.1.131)</a:t>
                </a:r>
              </a:p>
            </p:txBody>
          </p:sp>
        </p:grp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B60EA21D-1E9A-D7F8-2495-E1081E01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1828" y="1783341"/>
              <a:ext cx="4320000" cy="2522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6D412B4-D154-45DF-64FE-70B8F963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5974" y="2414944"/>
              <a:ext cx="3337560" cy="342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70D2A9F-57BB-98BA-F244-D7DFCDDA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3914" y="2034778"/>
              <a:ext cx="4198620" cy="381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오른쪽 화살표 16">
            <a:extLst>
              <a:ext uri="{FF2B5EF4-FFF2-40B4-BE49-F238E27FC236}">
                <a16:creationId xmlns:a16="http://schemas.microsoft.com/office/drawing/2014/main" id="{4914C8F0-5B27-9E39-BA5D-241DD6101112}"/>
              </a:ext>
            </a:extLst>
          </p:cNvPr>
          <p:cNvSpPr/>
          <p:nvPr/>
        </p:nvSpPr>
        <p:spPr>
          <a:xfrm rot="8010847">
            <a:off x="5699633" y="409843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6">
            <a:extLst>
              <a:ext uri="{FF2B5EF4-FFF2-40B4-BE49-F238E27FC236}">
                <a16:creationId xmlns:a16="http://schemas.microsoft.com/office/drawing/2014/main" id="{B79724E3-B6B5-F89E-FA5A-46BF278ADC37}"/>
              </a:ext>
            </a:extLst>
          </p:cNvPr>
          <p:cNvSpPr/>
          <p:nvPr/>
        </p:nvSpPr>
        <p:spPr>
          <a:xfrm rot="2752554">
            <a:off x="5702610" y="27630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1E92C-BF19-AD4B-7215-1A81282940FE}"/>
              </a:ext>
            </a:extLst>
          </p:cNvPr>
          <p:cNvSpPr txBox="1"/>
          <p:nvPr/>
        </p:nvSpPr>
        <p:spPr>
          <a:xfrm>
            <a:off x="833566" y="3236420"/>
            <a:ext cx="4331076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이후 공유 디렉터리 </a:t>
            </a:r>
            <a:r>
              <a:rPr lang="ko-KR" altLang="en-US" sz="1000" dirty="0" err="1">
                <a:solidFill>
                  <a:schemeClr val="bg1"/>
                </a:solidFill>
              </a:rPr>
              <a:t>생성및</a:t>
            </a:r>
            <a:r>
              <a:rPr lang="ko-KR" altLang="en-US" sz="1000" dirty="0">
                <a:solidFill>
                  <a:schemeClr val="bg1"/>
                </a:solidFill>
              </a:rPr>
              <a:t> 권한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방화벽 포트 오픈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B29AE-2ADB-9684-B75C-42EA5F46AF55}"/>
              </a:ext>
            </a:extLst>
          </p:cNvPr>
          <p:cNvSpPr txBox="1"/>
          <p:nvPr/>
        </p:nvSpPr>
        <p:spPr>
          <a:xfrm>
            <a:off x="6843559" y="4016983"/>
            <a:ext cx="4331076" cy="707886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bg1"/>
                </a:solidFill>
              </a:rPr>
              <a:t>Systemctl</a:t>
            </a:r>
            <a:r>
              <a:rPr lang="en-US" altLang="ko-KR" sz="1000" dirty="0">
                <a:solidFill>
                  <a:schemeClr val="bg1"/>
                </a:solidFill>
              </a:rPr>
              <a:t> enable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nfs</a:t>
            </a:r>
            <a:r>
              <a:rPr lang="en-US" altLang="ko-KR" sz="1000" dirty="0">
                <a:solidFill>
                  <a:schemeClr val="bg1"/>
                </a:solidFill>
              </a:rPr>
              <a:t>-server :</a:t>
            </a:r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자동 시작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–</a:t>
            </a:r>
            <a:r>
              <a:rPr lang="en-US" altLang="ko-KR" sz="1000" dirty="0" err="1">
                <a:solidFill>
                  <a:schemeClr val="bg1"/>
                </a:solidFill>
              </a:rPr>
              <a:t>rav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ko-KR" altLang="en-US" sz="1000" dirty="0">
                <a:solidFill>
                  <a:schemeClr val="bg1"/>
                </a:solidFill>
              </a:rPr>
              <a:t>설정 적용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en-US" altLang="ko-KR" sz="1000" dirty="0">
                <a:solidFill>
                  <a:schemeClr val="bg1"/>
                </a:solidFill>
              </a:rPr>
              <a:t> –v : </a:t>
            </a:r>
            <a:r>
              <a:rPr lang="ko-KR" altLang="en-US" sz="1000" dirty="0">
                <a:solidFill>
                  <a:schemeClr val="bg1"/>
                </a:solidFill>
              </a:rPr>
              <a:t>공유 디렉터리 등록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8738F-7F7F-8BDF-CB49-D5F098C626DC}"/>
              </a:ext>
            </a:extLst>
          </p:cNvPr>
          <p:cNvSpPr txBox="1"/>
          <p:nvPr/>
        </p:nvSpPr>
        <p:spPr>
          <a:xfrm>
            <a:off x="855942" y="4997835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err="1">
                <a:solidFill>
                  <a:schemeClr val="bg1"/>
                </a:solidFill>
              </a:rPr>
              <a:t>마운트할</a:t>
            </a:r>
            <a:r>
              <a:rPr lang="ko-KR" altLang="en-US" sz="1000" dirty="0">
                <a:solidFill>
                  <a:schemeClr val="bg1"/>
                </a:solidFill>
              </a:rPr>
              <a:t> 디렉터리 만들고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공유 마운트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마운트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NAS </a:t>
            </a:r>
            <a:r>
              <a:rPr lang="ko-KR" altLang="en-US" sz="1000" dirty="0">
                <a:solidFill>
                  <a:schemeClr val="bg1"/>
                </a:solidFill>
              </a:rPr>
              <a:t>서버에서 임시파일 만들고 클라이언트에서 확인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Ls /</a:t>
            </a:r>
            <a:r>
              <a:rPr lang="en-US" altLang="ko-KR" sz="1000" dirty="0" err="1">
                <a:solidFill>
                  <a:schemeClr val="bg1"/>
                </a:solidFill>
              </a:rPr>
              <a:t>mnt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</a:rPr>
              <a:t>nfs_share</a:t>
            </a:r>
            <a:r>
              <a:rPr lang="en-US" altLang="ko-KR" sz="1000" dirty="0">
                <a:solidFill>
                  <a:schemeClr val="bg1"/>
                </a:solidFill>
              </a:rPr>
              <a:t>/test.txt(</a:t>
            </a: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!!)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F5E9-7F3F-3B4E-08BB-2B99B48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8" name="직사각형 4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E4FA11-9C27-195E-8292-8467E274157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680C8C-F66E-F9E7-C0C1-5F90BE0BC1D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E13AE-C522-A30C-7AFF-EAA2F07E22B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785A6-6F43-1713-2BEE-6984AB5DDD9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E60ACA-BFE5-4236-014C-F13644AC91F6}"/>
              </a:ext>
            </a:extLst>
          </p:cNvPr>
          <p:cNvGrpSpPr/>
          <p:nvPr/>
        </p:nvGrpSpPr>
        <p:grpSpPr>
          <a:xfrm>
            <a:off x="833567" y="1214948"/>
            <a:ext cx="4331076" cy="3049900"/>
            <a:chOff x="821095" y="1240695"/>
            <a:chExt cx="4331076" cy="30499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2F994-6AA5-7F6C-8601-01ACD5FA6336}"/>
                </a:ext>
              </a:extLst>
            </p:cNvPr>
            <p:cNvGrpSpPr/>
            <p:nvPr/>
          </p:nvGrpSpPr>
          <p:grpSpPr>
            <a:xfrm>
              <a:off x="821095" y="1240695"/>
              <a:ext cx="4320000" cy="2803679"/>
              <a:chOff x="718847" y="1322288"/>
              <a:chExt cx="4320000" cy="280367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977F6FD-4504-30B3-D6FB-BEB4244CDC6A}"/>
                  </a:ext>
                </a:extLst>
              </p:cNvPr>
              <p:cNvGrpSpPr/>
              <p:nvPr/>
            </p:nvGrpSpPr>
            <p:grpSpPr>
              <a:xfrm>
                <a:off x="718847" y="1322288"/>
                <a:ext cx="4320000" cy="2803679"/>
                <a:chOff x="718847" y="1322288"/>
                <a:chExt cx="4320000" cy="280367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2D4DAE7-C998-6D20-6600-66F22386FCD1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70568"/>
                  <a:chOff x="6643397" y="1106040"/>
                  <a:chExt cx="4320000" cy="2770568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1C1898C-5BF5-FC12-2C8F-38D2E3E947CB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60898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F1CEB050-0788-C52E-E795-34869874EF8F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018B29BD-730A-BF33-86A3-21C937A52196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213453-C815-FA7E-DCDF-8899A9259202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pic>
            <p:nvPicPr>
              <p:cNvPr id="16" name="Picture 0">
                <a:extLst>
                  <a:ext uri="{FF2B5EF4-FFF2-40B4-BE49-F238E27FC236}">
                    <a16:creationId xmlns:a16="http://schemas.microsoft.com/office/drawing/2014/main" id="{A98FAB3C-810A-5685-1190-5C11EACCC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47" y="1544983"/>
                <a:ext cx="4320000" cy="2580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948C-44A3-F92A-DACD-0DF6E352545E}"/>
                </a:ext>
              </a:extLst>
            </p:cNvPr>
            <p:cNvSpPr txBox="1"/>
            <p:nvPr/>
          </p:nvSpPr>
          <p:spPr>
            <a:xfrm>
              <a:off x="821095" y="4044374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DHCP &amp; DNS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서버 구축 자기 자신을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DNS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참조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99DE9E-D355-302B-3D6C-A6A2D9FA953F}"/>
              </a:ext>
            </a:extLst>
          </p:cNvPr>
          <p:cNvGrpSpPr/>
          <p:nvPr/>
        </p:nvGrpSpPr>
        <p:grpSpPr>
          <a:xfrm>
            <a:off x="6873583" y="1214948"/>
            <a:ext cx="4331076" cy="4832610"/>
            <a:chOff x="6873583" y="1214948"/>
            <a:chExt cx="4331076" cy="48326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834EBC-29EB-F133-3FDA-A3A1C9D10189}"/>
                </a:ext>
              </a:extLst>
            </p:cNvPr>
            <p:cNvGrpSpPr/>
            <p:nvPr/>
          </p:nvGrpSpPr>
          <p:grpSpPr>
            <a:xfrm>
              <a:off x="6873583" y="1214948"/>
              <a:ext cx="4331076" cy="4832610"/>
              <a:chOff x="821095" y="1240695"/>
              <a:chExt cx="4331076" cy="483261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6062B89-956D-885E-EE07-88FB2D1651F1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4130181"/>
                <a:chOff x="718847" y="1322288"/>
                <a:chExt cx="4320000" cy="413018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1B3DE3-4525-165F-260D-7C2C5B33824B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097070"/>
                  <a:chOff x="6643397" y="1106040"/>
                  <a:chExt cx="4320000" cy="409707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A5AD601B-A756-3DE2-C8E4-B815FAA94769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087401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32A5472-4232-512D-ADB3-44FD559DB5CE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9186C4C1-1C49-0A9A-D655-1D207C58086D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11C941BB-D8F3-3DBA-3EAB-54342AC5ADF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3892445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08B250-442D-58C0-D7C0-6BD45EEBF113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49B9-6E1B-FF60-A2A6-A46C787F35FC}"/>
                  </a:ext>
                </a:extLst>
              </p:cNvPr>
              <p:cNvSpPr txBox="1"/>
              <p:nvPr/>
            </p:nvSpPr>
            <p:spPr>
              <a:xfrm>
                <a:off x="821095" y="5365419"/>
                <a:ext cx="4331076" cy="707886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번위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범위 이름은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rocky-scope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Ip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범위는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100 ~ 200 (1~99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서버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프린트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201 ~ 254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예비 테스트용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BA072F1-B740-DF22-C9F7-103065F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583" y="1437643"/>
              <a:ext cx="4320000" cy="1198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162CC0C1-720D-AE10-CB32-76388C7F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83" y="2636108"/>
            <a:ext cx="4320000" cy="1232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9FEECA-A911-96CE-3267-40B1E6D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07" y="3840268"/>
            <a:ext cx="3915321" cy="131463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0254F2-CBD8-48B5-0AE5-A48512E407E5}"/>
              </a:ext>
            </a:extLst>
          </p:cNvPr>
          <p:cNvGrpSpPr/>
          <p:nvPr/>
        </p:nvGrpSpPr>
        <p:grpSpPr>
          <a:xfrm>
            <a:off x="833567" y="4188957"/>
            <a:ext cx="6848754" cy="2149235"/>
            <a:chOff x="810019" y="1240695"/>
            <a:chExt cx="6848754" cy="21492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1C51C0-747C-632E-60A7-6D5C067591A4}"/>
                </a:ext>
              </a:extLst>
            </p:cNvPr>
            <p:cNvGrpSpPr/>
            <p:nvPr/>
          </p:nvGrpSpPr>
          <p:grpSpPr>
            <a:xfrm>
              <a:off x="810019" y="1240695"/>
              <a:ext cx="4331076" cy="2149235"/>
              <a:chOff x="707771" y="1322288"/>
              <a:chExt cx="4331076" cy="214923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5930705-528E-451C-9849-825F9E43EDBE}"/>
                  </a:ext>
                </a:extLst>
              </p:cNvPr>
              <p:cNvGrpSpPr/>
              <p:nvPr/>
            </p:nvGrpSpPr>
            <p:grpSpPr>
              <a:xfrm>
                <a:off x="707771" y="1355399"/>
                <a:ext cx="4331076" cy="2116124"/>
                <a:chOff x="6632321" y="1106040"/>
                <a:chExt cx="4331076" cy="211612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FE6DFCA-C92E-70F4-9EA5-16F9016399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06454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00864543-99F6-376D-B51A-A807C799B26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곱셈 기호 19">
                  <a:extLst>
                    <a:ext uri="{FF2B5EF4-FFF2-40B4-BE49-F238E27FC236}">
                      <a16:creationId xmlns:a16="http://schemas.microsoft.com/office/drawing/2014/main" id="{D529FDD9-0EE1-2159-3BC0-8FE6E273A9DE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44CC10E0-3C84-58BF-2FDE-2925786904A7}"/>
                    </a:ext>
                  </a:extLst>
                </p:cNvPr>
                <p:cNvSpPr/>
                <p:nvPr/>
              </p:nvSpPr>
              <p:spPr>
                <a:xfrm>
                  <a:off x="6632321" y="1305710"/>
                  <a:ext cx="4320000" cy="1916454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86E363-6FF0-7015-DCCF-D6994673F183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Windos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server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16(192.168.1.60)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216DC-7CBE-12CF-66B1-E5EFFCFFE99D}"/>
                </a:ext>
              </a:extLst>
            </p:cNvPr>
            <p:cNvSpPr txBox="1"/>
            <p:nvPr/>
          </p:nvSpPr>
          <p:spPr>
            <a:xfrm>
              <a:off x="3327697" y="2924388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/>
                <a:t>라우터 설정</a:t>
              </a:r>
              <a:r>
                <a:rPr lang="en-US" altLang="ko-KR" sz="1000" dirty="0"/>
                <a:t>!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0BB7EF7-175D-E5F7-297F-C528FA65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66" y="5785665"/>
            <a:ext cx="2210108" cy="5525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F30332-DE09-C278-9F80-620793162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68" y="4416946"/>
            <a:ext cx="4342152" cy="1404814"/>
          </a:xfrm>
          <a:prstGeom prst="rect">
            <a:avLst/>
          </a:prstGeom>
        </p:spPr>
      </p:pic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016B5AD3-E25F-A7CE-44CF-A8D9E57BFF50}"/>
              </a:ext>
            </a:extLst>
          </p:cNvPr>
          <p:cNvSpPr/>
          <p:nvPr/>
        </p:nvSpPr>
        <p:spPr>
          <a:xfrm rot="8010847">
            <a:off x="5802394" y="456195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16">
            <a:extLst>
              <a:ext uri="{FF2B5EF4-FFF2-40B4-BE49-F238E27FC236}">
                <a16:creationId xmlns:a16="http://schemas.microsoft.com/office/drawing/2014/main" id="{79A91E9A-8832-5DB0-F64E-B76E9AB7B16F}"/>
              </a:ext>
            </a:extLst>
          </p:cNvPr>
          <p:cNvSpPr/>
          <p:nvPr/>
        </p:nvSpPr>
        <p:spPr>
          <a:xfrm rot="2752554">
            <a:off x="5805371" y="322658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9DA7-2A79-3CD9-43EF-6679CD7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4" name="직사각형 63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C57C70-8E61-34CF-B652-99BDD2D31E5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1F19-C50E-5679-831A-39E97F6A7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6E867-82C5-CE35-C847-13E48977E5E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2D25-4A3C-6942-0A37-0DFAB25E7FC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0FF5AB-43D0-4416-0284-91CB589FA897}"/>
              </a:ext>
            </a:extLst>
          </p:cNvPr>
          <p:cNvGrpSpPr/>
          <p:nvPr/>
        </p:nvGrpSpPr>
        <p:grpSpPr>
          <a:xfrm>
            <a:off x="847199" y="1224029"/>
            <a:ext cx="4344497" cy="2433467"/>
            <a:chOff x="809070" y="1214948"/>
            <a:chExt cx="4344497" cy="243346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378C49-F5B2-40C2-B297-045214C4AD2D}"/>
                </a:ext>
              </a:extLst>
            </p:cNvPr>
            <p:cNvGrpSpPr/>
            <p:nvPr/>
          </p:nvGrpSpPr>
          <p:grpSpPr>
            <a:xfrm>
              <a:off x="809070" y="1214948"/>
              <a:ext cx="4344497" cy="2433467"/>
              <a:chOff x="796598" y="1240695"/>
              <a:chExt cx="4344497" cy="243346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3903BD-B31F-4837-CF10-26C1D17E270C}"/>
                  </a:ext>
                </a:extLst>
              </p:cNvPr>
              <p:cNvGrpSpPr/>
              <p:nvPr/>
            </p:nvGrpSpPr>
            <p:grpSpPr>
              <a:xfrm>
                <a:off x="808623" y="1240695"/>
                <a:ext cx="4332472" cy="2209795"/>
                <a:chOff x="706375" y="1322288"/>
                <a:chExt cx="4332472" cy="220979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4ABE690-767E-9BAB-26D7-F32A29300859}"/>
                    </a:ext>
                  </a:extLst>
                </p:cNvPr>
                <p:cNvGrpSpPr/>
                <p:nvPr/>
              </p:nvGrpSpPr>
              <p:grpSpPr>
                <a:xfrm>
                  <a:off x="706375" y="1355399"/>
                  <a:ext cx="4332472" cy="2176684"/>
                  <a:chOff x="6630925" y="1106040"/>
                  <a:chExt cx="4332472" cy="217668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F5A97DE-7217-A457-981C-05FDACC23347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167014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C6ECDE77-93A7-8DDD-BBDF-AB6CE62B9133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9DCEFEAB-BF78-8CEC-5046-3663291296E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04ACFFB2-1A72-0E03-C8F3-225AF492190C}"/>
                      </a:ext>
                    </a:extLst>
                  </p:cNvPr>
                  <p:cNvSpPr/>
                  <p:nvPr/>
                </p:nvSpPr>
                <p:spPr>
                  <a:xfrm>
                    <a:off x="6630925" y="1281206"/>
                    <a:ext cx="4320000" cy="19940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BF60A0-CE81-E8F3-8018-B003EEAD66C6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67E2C8-272D-97DD-C9C0-F887F7F98B39}"/>
                  </a:ext>
                </a:extLst>
              </p:cNvPr>
              <p:cNvSpPr txBox="1"/>
              <p:nvPr/>
            </p:nvSpPr>
            <p:spPr>
              <a:xfrm>
                <a:off x="796598" y="3427941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정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역방향 조회 영역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8FC0F55-99CA-A223-5F82-DF13C6C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53" y="1435735"/>
              <a:ext cx="2880360" cy="6705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EE2CF5-F901-DFAD-BDCF-E7A7D71B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97" y="2103871"/>
              <a:ext cx="4320000" cy="534109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BBD6B197-70DE-81FD-1117-6B77F11D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67" y="2633816"/>
              <a:ext cx="2705100" cy="4038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259D75FE-8D4B-9A0B-6514-025ACB92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197" y="3052971"/>
              <a:ext cx="4320000" cy="3643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401415-9CF9-196E-1D32-FDCE0F364096}"/>
              </a:ext>
            </a:extLst>
          </p:cNvPr>
          <p:cNvGrpSpPr/>
          <p:nvPr/>
        </p:nvGrpSpPr>
        <p:grpSpPr>
          <a:xfrm>
            <a:off x="6793184" y="1214948"/>
            <a:ext cx="4363077" cy="3008099"/>
            <a:chOff x="6830506" y="1214948"/>
            <a:chExt cx="4363077" cy="30080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8F7256-7517-40B0-6D3E-B1E25DB02D01}"/>
                </a:ext>
              </a:extLst>
            </p:cNvPr>
            <p:cNvGrpSpPr/>
            <p:nvPr/>
          </p:nvGrpSpPr>
          <p:grpSpPr>
            <a:xfrm>
              <a:off x="6830506" y="1214948"/>
              <a:ext cx="4363077" cy="3008099"/>
              <a:chOff x="778018" y="1240695"/>
              <a:chExt cx="4363077" cy="300809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80EC190-B084-41DD-683A-EC4F5D14CECF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2802043"/>
                <a:chOff x="718847" y="1322288"/>
                <a:chExt cx="4320000" cy="280204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A71F4F3-95D3-A0C4-E700-A14995E48C67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68932"/>
                  <a:chOff x="6643397" y="1106040"/>
                  <a:chExt cx="4320000" cy="276893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DA6A7A-4F75-1A7C-963F-6B631BA9C2E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59262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C62455A-FFFD-4867-2390-703C2077F98C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E3C7B4AC-7847-B743-6742-0EB58B2ED873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A9C2B2E-C05D-2501-9396-33571BFB846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2574556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24CB8-126C-3EA7-F968-A534794BE7DD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50C3C3-A4AD-E471-8E1C-E7E0FC668110}"/>
                  </a:ext>
                </a:extLst>
              </p:cNvPr>
              <p:cNvSpPr txBox="1"/>
              <p:nvPr/>
            </p:nvSpPr>
            <p:spPr>
              <a:xfrm>
                <a:off x="778018" y="4002573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&lt;-&gt; 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연동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CE0FD84E-6169-EB41-502E-F6F8E7D1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004" y="1442435"/>
              <a:ext cx="1819021" cy="23144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6FCAC3A-CB49-DCE6-7788-80F476B8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050" y="1450947"/>
              <a:ext cx="2475533" cy="25660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F755A5A-94CD-BBBF-3144-2C27CDE5294A}"/>
              </a:ext>
            </a:extLst>
          </p:cNvPr>
          <p:cNvGrpSpPr/>
          <p:nvPr/>
        </p:nvGrpSpPr>
        <p:grpSpPr>
          <a:xfrm>
            <a:off x="836035" y="3708305"/>
            <a:ext cx="6858881" cy="2600235"/>
            <a:chOff x="809070" y="3633551"/>
            <a:chExt cx="6858881" cy="26002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D22E1C-457B-C66C-4AE3-8CEF953CD9F0}"/>
                </a:ext>
              </a:extLst>
            </p:cNvPr>
            <p:cNvGrpSpPr/>
            <p:nvPr/>
          </p:nvGrpSpPr>
          <p:grpSpPr>
            <a:xfrm>
              <a:off x="809070" y="3633551"/>
              <a:ext cx="6858881" cy="2195824"/>
              <a:chOff x="809070" y="3633551"/>
              <a:chExt cx="6858881" cy="219582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9EB9648-9580-7CEA-DF66-ACB449CC11A9}"/>
                  </a:ext>
                </a:extLst>
              </p:cNvPr>
              <p:cNvGrpSpPr/>
              <p:nvPr/>
            </p:nvGrpSpPr>
            <p:grpSpPr>
              <a:xfrm>
                <a:off x="819197" y="3633551"/>
                <a:ext cx="6848754" cy="2149235"/>
                <a:chOff x="833567" y="4188957"/>
                <a:chExt cx="6848754" cy="2149235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63B28EF-655C-7B4B-17D3-E89F14A067DF}"/>
                    </a:ext>
                  </a:extLst>
                </p:cNvPr>
                <p:cNvGrpSpPr/>
                <p:nvPr/>
              </p:nvGrpSpPr>
              <p:grpSpPr>
                <a:xfrm>
                  <a:off x="833567" y="4188957"/>
                  <a:ext cx="6848754" cy="2149235"/>
                  <a:chOff x="810019" y="1240695"/>
                  <a:chExt cx="6848754" cy="2149235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6A9F81EE-6C58-78AD-7C0B-74CBD77A19EC}"/>
                      </a:ext>
                    </a:extLst>
                  </p:cNvPr>
                  <p:cNvGrpSpPr/>
                  <p:nvPr/>
                </p:nvGrpSpPr>
                <p:grpSpPr>
                  <a:xfrm>
                    <a:off x="810019" y="1240695"/>
                    <a:ext cx="4331076" cy="2149235"/>
                    <a:chOff x="707771" y="1322288"/>
                    <a:chExt cx="4331076" cy="2149235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34FE892-B2CC-8B1E-162B-314143ECE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71" y="1355399"/>
                      <a:ext cx="4331076" cy="2116124"/>
                      <a:chOff x="6632321" y="1106040"/>
                      <a:chExt cx="4331076" cy="2116124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73F7173B-02A0-D17D-12B4-430FB8D08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3397" y="1115710"/>
                        <a:ext cx="4320000" cy="2106454"/>
                      </a:xfrm>
                      <a:prstGeom prst="rect">
                        <a:avLst/>
                      </a:prstGeom>
                      <a:solidFill>
                        <a:srgbClr val="3049E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5" name="실행 단추: 사용자 지정 20">
                        <a:hlinkClick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F9420B0-6476-FCAE-7F00-53DC7B1DAF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6188" y="1110832"/>
                        <a:ext cx="177209" cy="180000"/>
                      </a:xfrm>
                      <a:prstGeom prst="actionButtonBlank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곱셈 기호 19">
                        <a:extLst>
                          <a:ext uri="{FF2B5EF4-FFF2-40B4-BE49-F238E27FC236}">
                            <a16:creationId xmlns:a16="http://schemas.microsoft.com/office/drawing/2014/main" id="{C48769A3-4019-F8CF-8330-9EE0CBD0F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3397" y="1106040"/>
                        <a:ext cx="180000" cy="180000"/>
                      </a:xfrm>
                      <a:prstGeom prst="mathMultiply">
                        <a:avLst>
                          <a:gd name="adj1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6B046A5F-36EC-410A-F9A0-FF1946683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2321" y="1305710"/>
                        <a:ext cx="4320000" cy="1916454"/>
                      </a:xfrm>
                      <a:prstGeom prst="rect">
                        <a:avLst/>
                      </a:prstGeom>
                      <a:solidFill>
                        <a:srgbClr val="0E0E0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8DE88E7-1783-EFC4-A46D-61CAD1BC61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243" y="1322288"/>
                      <a:ext cx="41400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tlCol="0">
                      <a:spAutoFit/>
                    </a:bodyPr>
                    <a:lstStyle/>
                    <a:p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Rocky(192.168.1.128)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90B5DB5-50AB-F2BA-839F-82C58C60DC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7697" y="2924388"/>
                    <a:ext cx="433107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36000" rtlCol="0">
                    <a:spAutoFit/>
                  </a:bodyPr>
                  <a:lstStyle/>
                  <a:p>
                    <a:r>
                      <a:rPr lang="ko-KR" altLang="en-US" sz="1000" dirty="0"/>
                      <a:t>라우터 설정</a:t>
                    </a:r>
                    <a:r>
                      <a:rPr lang="en-US" altLang="ko-KR" sz="1000" dirty="0"/>
                      <a:t>!</a:t>
                    </a:r>
                  </a:p>
                </p:txBody>
              </p:sp>
            </p:grpSp>
            <p:pic>
              <p:nvPicPr>
                <p:cNvPr id="47" name="Picture 22">
                  <a:extLst>
                    <a:ext uri="{FF2B5EF4-FFF2-40B4-BE49-F238E27FC236}">
                      <a16:creationId xmlns:a16="http://schemas.microsoft.com/office/drawing/2014/main" id="{556CD20B-58F7-6860-D48E-6281DB34F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19" y="4459029"/>
                  <a:ext cx="4282678" cy="3510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8" name="Picture 24">
                  <a:extLst>
                    <a:ext uri="{FF2B5EF4-FFF2-40B4-BE49-F238E27FC236}">
                      <a16:creationId xmlns:a16="http://schemas.microsoft.com/office/drawing/2014/main" id="{7371DAA8-E6C8-43A1-42FF-F69B63EB0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519" y="4787850"/>
                  <a:ext cx="4297048" cy="82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5328DF2-E156-D984-1D76-8BF01267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070" y="5040065"/>
                <a:ext cx="4341203" cy="7893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24CA63-4178-4C01-16CF-FA5C6627A7B2}"/>
                </a:ext>
              </a:extLst>
            </p:cNvPr>
            <p:cNvSpPr txBox="1"/>
            <p:nvPr/>
          </p:nvSpPr>
          <p:spPr>
            <a:xfrm>
              <a:off x="819197" y="5833676"/>
              <a:ext cx="4331076" cy="40011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클라이언트 설정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dig rocky.rocky.local@192.168.1.60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정방향</a:t>
              </a:r>
              <a:r>
                <a:rPr lang="ko-KR" altLang="en-US" sz="1000" dirty="0">
                  <a:solidFill>
                    <a:schemeClr val="bg1"/>
                  </a:solidFill>
                </a:rPr>
                <a:t> 변환 된 것을 확인할 수 있다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1" name="오른쪽 화살표 16">
            <a:extLst>
              <a:ext uri="{FF2B5EF4-FFF2-40B4-BE49-F238E27FC236}">
                <a16:creationId xmlns:a16="http://schemas.microsoft.com/office/drawing/2014/main" id="{49D4F0AD-EB5E-528A-4EE0-5C570B27A365}"/>
              </a:ext>
            </a:extLst>
          </p:cNvPr>
          <p:cNvSpPr/>
          <p:nvPr/>
        </p:nvSpPr>
        <p:spPr>
          <a:xfrm rot="8010847">
            <a:off x="5727949" y="4024372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6">
            <a:extLst>
              <a:ext uri="{FF2B5EF4-FFF2-40B4-BE49-F238E27FC236}">
                <a16:creationId xmlns:a16="http://schemas.microsoft.com/office/drawing/2014/main" id="{3FD2C566-2191-4CE7-6726-A7906C3A1906}"/>
              </a:ext>
            </a:extLst>
          </p:cNvPr>
          <p:cNvSpPr/>
          <p:nvPr/>
        </p:nvSpPr>
        <p:spPr>
          <a:xfrm rot="2752554">
            <a:off x="5730926" y="268900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647C-0CE6-6746-D984-2228F56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2" name="직사각형 21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9F5630-ED49-AA2D-9F44-F66C5806CF6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2F98EF-E865-986E-87A8-4B8280989DFC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6E41C6-7DB2-C0F5-4A28-16C1D3102902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A63BD-8BE4-CE03-E702-59A677975885}"/>
              </a:ext>
            </a:extLst>
          </p:cNvPr>
          <p:cNvSpPr txBox="1"/>
          <p:nvPr/>
        </p:nvSpPr>
        <p:spPr>
          <a:xfrm>
            <a:off x="833567" y="814838"/>
            <a:ext cx="5707192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여러 장비나 시스템에서 발생하는 </a:t>
            </a:r>
            <a:r>
              <a:rPr lang="ko-KR" altLang="en-US" sz="1000" b="1" dirty="0">
                <a:solidFill>
                  <a:schemeClr val="bg1"/>
                </a:solidFill>
              </a:rPr>
              <a:t>로그 데이터를 수집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관리하는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CAF5C0-B608-CDF5-5D95-839EF6AC38A3}"/>
              </a:ext>
            </a:extLst>
          </p:cNvPr>
          <p:cNvGrpSpPr/>
          <p:nvPr/>
        </p:nvGrpSpPr>
        <p:grpSpPr>
          <a:xfrm>
            <a:off x="6839728" y="2400756"/>
            <a:ext cx="4320000" cy="2234987"/>
            <a:chOff x="718847" y="1322288"/>
            <a:chExt cx="4320000" cy="22349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924753-D7CF-F50C-E645-06968C1F45E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2234987"/>
              <a:chOff x="718847" y="1322288"/>
              <a:chExt cx="4320000" cy="22349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9BB63EB-F333-58C1-9F46-B4019CDF60BD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2201876"/>
                <a:chOff x="6643397" y="1106040"/>
                <a:chExt cx="4320000" cy="22018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E5B641-6C43-51C2-0E6F-71445DCEADF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8732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D86A6-0A7B-1E86-8227-40A37879C12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320391AF-5C97-BF65-4D12-07A98A2E7391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720693B-5E55-886A-7999-26AE51474809}"/>
                    </a:ext>
                  </a:extLst>
                </p:cNvPr>
                <p:cNvSpPr/>
                <p:nvPr/>
              </p:nvSpPr>
              <p:spPr>
                <a:xfrm>
                  <a:off x="6643397" y="1303692"/>
                  <a:ext cx="4320000" cy="2004224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</a:rPr>
                    <a:t>로그가 생성된 것을 확인 할 수 있다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4FDCC3-FE64-301E-BA42-E7413FE9ABB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DFBB151C-35A2-595D-A9F9-A1839A86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996058"/>
              <a:ext cx="4320000" cy="82723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9F5D858B-5FF1-0F96-8859-30488BA7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557844"/>
              <a:ext cx="4320000" cy="44531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0CEF37-7DCA-9A4B-DCA2-5FFB24592DD8}"/>
              </a:ext>
            </a:extLst>
          </p:cNvPr>
          <p:cNvSpPr/>
          <p:nvPr/>
        </p:nvSpPr>
        <p:spPr>
          <a:xfrm>
            <a:off x="821095" y="1963331"/>
            <a:ext cx="4655975" cy="3109839"/>
          </a:xfrm>
          <a:prstGeom prst="rect">
            <a:avLst/>
          </a:prstGeom>
          <a:solidFill>
            <a:srgbClr val="1A1B1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update</a:t>
            </a: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install </a:t>
            </a:r>
            <a:r>
              <a:rPr lang="en-US" altLang="ko-KR" sz="1000" dirty="0" err="1">
                <a:solidFill>
                  <a:srgbClr val="1D7E7B"/>
                </a:solidFill>
              </a:rPr>
              <a:t>rsylog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status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전송 설정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nano /</a:t>
            </a:r>
            <a:r>
              <a:rPr lang="en-US" altLang="ko-KR" sz="1000" dirty="0" err="1">
                <a:solidFill>
                  <a:srgbClr val="1D7E7B"/>
                </a:solidFill>
              </a:rPr>
              <a:t>etc</a:t>
            </a:r>
            <a:r>
              <a:rPr lang="en-US" altLang="ko-KR" sz="1000" dirty="0">
                <a:solidFill>
                  <a:srgbClr val="1D7E7B"/>
                </a:solidFill>
              </a:rPr>
              <a:t>/</a:t>
            </a:r>
            <a:r>
              <a:rPr lang="en-US" altLang="ko-KR" sz="1000" dirty="0" err="1">
                <a:solidFill>
                  <a:srgbClr val="1D7E7B"/>
                </a:solidFill>
              </a:rPr>
              <a:t>rsyslog.d</a:t>
            </a:r>
            <a:r>
              <a:rPr lang="en-US" altLang="ko-KR" sz="1000" dirty="0">
                <a:solidFill>
                  <a:srgbClr val="1D7E7B"/>
                </a:solidFill>
              </a:rPr>
              <a:t>/90-remote.conf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재시작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restart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로그  발송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rgbClr val="1D7E7B"/>
                </a:solidFill>
              </a:rPr>
              <a:t>로그 전송 방법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Logger “</a:t>
            </a:r>
            <a:r>
              <a:rPr lang="ko-KR" altLang="en-US" sz="1000" dirty="0">
                <a:solidFill>
                  <a:srgbClr val="1D7E7B"/>
                </a:solidFill>
              </a:rPr>
              <a:t>내용 입력</a:t>
            </a:r>
            <a:r>
              <a:rPr lang="en-US" altLang="ko-KR" sz="1000" dirty="0">
                <a:solidFill>
                  <a:srgbClr val="1D7E7B"/>
                </a:solidFill>
              </a:rPr>
              <a:t>＂</a:t>
            </a:r>
            <a:endParaRPr lang="ko-KR" altLang="en-US" sz="1000" dirty="0">
              <a:solidFill>
                <a:srgbClr val="1D7E7B"/>
              </a:solidFill>
            </a:endParaRPr>
          </a:p>
        </p:txBody>
      </p:sp>
      <p:sp>
        <p:nvSpPr>
          <p:cNvPr id="20" name="오른쪽 화살표 16">
            <a:extLst>
              <a:ext uri="{FF2B5EF4-FFF2-40B4-BE49-F238E27FC236}">
                <a16:creationId xmlns:a16="http://schemas.microsoft.com/office/drawing/2014/main" id="{57C4227E-7DC6-187A-E924-57233C296F1C}"/>
              </a:ext>
            </a:extLst>
          </p:cNvPr>
          <p:cNvSpPr/>
          <p:nvPr/>
        </p:nvSpPr>
        <p:spPr>
          <a:xfrm>
            <a:off x="5876914" y="336931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형상관리도구</a:t>
            </a: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및 </a:t>
            </a: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협업툴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38562" y="3861289"/>
            <a:ext cx="3194811" cy="247040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265" y="3861472"/>
            <a:ext cx="3028950" cy="1514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095" y="2545031"/>
            <a:ext cx="287568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Ppt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와  </a:t>
            </a:r>
            <a:r>
              <a:rPr lang="en-US" altLang="ko-KR" dirty="0" err="1" smtClean="0">
                <a:solidFill>
                  <a:schemeClr val="bg1"/>
                </a:solidFill>
              </a:rPr>
              <a:t>pki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같은 경우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GitHub</a:t>
            </a:r>
            <a:r>
              <a:rPr lang="ko-KR" altLang="en-US" dirty="0" smtClean="0">
                <a:solidFill>
                  <a:schemeClr val="bg1"/>
                </a:solidFill>
              </a:rPr>
              <a:t>를 통해 관리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87265" y="897656"/>
            <a:ext cx="7032083" cy="2968030"/>
            <a:chOff x="839282" y="898655"/>
            <a:chExt cx="7032083" cy="296803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39282" y="926927"/>
              <a:ext cx="2857500" cy="160020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3716215" y="898655"/>
              <a:ext cx="4155150" cy="2968030"/>
              <a:chOff x="5133593" y="917459"/>
              <a:chExt cx="4155150" cy="296803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0751" y="1946245"/>
                <a:ext cx="937992" cy="193924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3593" y="917459"/>
                <a:ext cx="3221569" cy="2967363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5162" y="926927"/>
                <a:ext cx="933580" cy="1019317"/>
              </a:xfrm>
              <a:prstGeom prst="rect">
                <a:avLst/>
              </a:prstGeom>
            </p:spPr>
          </p:pic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3373" y="3861288"/>
            <a:ext cx="2978977" cy="9051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373" y="4767513"/>
            <a:ext cx="2978977" cy="491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3373" y="5771393"/>
            <a:ext cx="2978977" cy="5495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3373" y="5257528"/>
            <a:ext cx="2978977" cy="5139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7265" y="5393496"/>
            <a:ext cx="287568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Notion</a:t>
            </a:r>
            <a:r>
              <a:rPr lang="ko-KR" altLang="en-US" dirty="0" smtClean="0">
                <a:solidFill>
                  <a:schemeClr val="bg1"/>
                </a:solidFill>
              </a:rPr>
              <a:t>을 통해 일정 관리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</a:rPr>
              <a:t>진행도를</a:t>
            </a:r>
            <a:r>
              <a:rPr lang="ko-KR" altLang="en-US" dirty="0" smtClean="0">
                <a:solidFill>
                  <a:schemeClr val="bg1"/>
                </a:solidFill>
              </a:rPr>
              <a:t> 체크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4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AD6-7E90-79B4-E0C3-F477477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6" name="직사각형 55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16E619-2EA3-EB67-BA52-C388640FA3E3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BackUp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Bacula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B0CEE2-39E9-C209-8866-4117CBE99BCE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E3AD4-C377-6564-455B-E29ECE56579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6E5D-7725-DF0B-2E8A-5B96FE0B34BF}"/>
              </a:ext>
            </a:extLst>
          </p:cNvPr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주요 데이터나 시스템 정보를 **정기적으로 복사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백업</a:t>
            </a:r>
            <a:r>
              <a:rPr lang="en-US" altLang="ko-KR" sz="1000" dirty="0">
                <a:solidFill>
                  <a:schemeClr val="bg1"/>
                </a:solidFill>
              </a:rPr>
              <a:t>)**</a:t>
            </a:r>
            <a:r>
              <a:rPr lang="ko-KR" altLang="en-US" sz="1000" dirty="0">
                <a:solidFill>
                  <a:schemeClr val="bg1"/>
                </a:solidFill>
              </a:rPr>
              <a:t>하여 보관하는 </a:t>
            </a:r>
            <a:r>
              <a:rPr lang="ko-KR" altLang="en-US" sz="1000" b="1" dirty="0">
                <a:solidFill>
                  <a:schemeClr val="bg1"/>
                </a:solidFill>
              </a:rPr>
              <a:t>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B1446-838E-AF13-3E48-1D8076991145}"/>
              </a:ext>
            </a:extLst>
          </p:cNvPr>
          <p:cNvGrpSpPr/>
          <p:nvPr/>
        </p:nvGrpSpPr>
        <p:grpSpPr>
          <a:xfrm>
            <a:off x="832171" y="1016856"/>
            <a:ext cx="4320000" cy="1053638"/>
            <a:chOff x="718847" y="1322288"/>
            <a:chExt cx="4320000" cy="10536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4255F-9CF0-2BA1-9900-8FBA51607DE2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053638"/>
              <a:chOff x="718847" y="1322288"/>
              <a:chExt cx="4320000" cy="10536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E6346E7-95B5-32E6-F7C7-FB916B20140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20527"/>
                <a:chOff x="6643397" y="1106040"/>
                <a:chExt cx="4320000" cy="10205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974A64D-123E-5367-B3F0-349917E9D64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1085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860D7D2B-7F39-B4CC-9958-1C4D2F3E30F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CD81C552-0647-A7B3-79D4-2424D372B47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29AA9-105E-08F8-9261-D397A6E20F3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1D75C44-6A04-CF17-2DDA-2FB770896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535400"/>
              <a:ext cx="4320000" cy="1961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3E589A90-F89D-4A3A-C6DB-226C90F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733412"/>
              <a:ext cx="4320000" cy="64251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D62BA-BAFB-A72D-D41C-38719A2FABF2}"/>
              </a:ext>
            </a:extLst>
          </p:cNvPr>
          <p:cNvGrpSpPr/>
          <p:nvPr/>
        </p:nvGrpSpPr>
        <p:grpSpPr>
          <a:xfrm>
            <a:off x="6417245" y="1057870"/>
            <a:ext cx="4320000" cy="1209079"/>
            <a:chOff x="5452419" y="1473992"/>
            <a:chExt cx="4320000" cy="12090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E22703-C660-EDE6-6197-8CF709A25132}"/>
                </a:ext>
              </a:extLst>
            </p:cNvPr>
            <p:cNvGrpSpPr/>
            <p:nvPr/>
          </p:nvGrpSpPr>
          <p:grpSpPr>
            <a:xfrm>
              <a:off x="5452419" y="1473992"/>
              <a:ext cx="4320000" cy="1209079"/>
              <a:chOff x="718847" y="1322288"/>
              <a:chExt cx="4320000" cy="12090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568887-6FAB-A572-7E19-BCCAB6AC929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175968"/>
                <a:chOff x="6643397" y="1106040"/>
                <a:chExt cx="4320000" cy="117596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CF4D83-C0CA-C958-E4E3-1B9B3ED8297A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1662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5B61AAA-7EB4-ECB1-C46F-9CC4C8F031F3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곱셈 기호 19">
                  <a:extLst>
                    <a:ext uri="{FF2B5EF4-FFF2-40B4-BE49-F238E27FC236}">
                      <a16:creationId xmlns:a16="http://schemas.microsoft.com/office/drawing/2014/main" id="{DD55F06B-4AA9-346C-BB36-D70E82DEA5B7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52204A-2EAB-B029-79B2-EB85065BB755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7E3CA79-F5D4-FA9D-E63D-67620556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419" y="1696084"/>
              <a:ext cx="4320000" cy="9869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184E0B-2DEF-69B8-8FC7-6E7BC10002DE}"/>
              </a:ext>
            </a:extLst>
          </p:cNvPr>
          <p:cNvGrpSpPr/>
          <p:nvPr/>
        </p:nvGrpSpPr>
        <p:grpSpPr>
          <a:xfrm>
            <a:off x="6417245" y="3225321"/>
            <a:ext cx="4320000" cy="1984929"/>
            <a:chOff x="718847" y="2733216"/>
            <a:chExt cx="4320000" cy="198492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047E09-4BAC-B55F-3C6E-C014F8FCF3BD}"/>
                </a:ext>
              </a:extLst>
            </p:cNvPr>
            <p:cNvGrpSpPr/>
            <p:nvPr/>
          </p:nvGrpSpPr>
          <p:grpSpPr>
            <a:xfrm>
              <a:off x="718847" y="2733216"/>
              <a:ext cx="4320000" cy="1984929"/>
              <a:chOff x="718847" y="1322288"/>
              <a:chExt cx="4320000" cy="19849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83E36D-4E2E-149C-5B64-C0DB5884683B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951818"/>
                <a:chOff x="6643397" y="1106040"/>
                <a:chExt cx="4320000" cy="1951818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ABBA9A-9FFE-7FCF-BC44-9ABE7DA03C2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94214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C3951C88-3B1F-7314-55AA-BAF7AD8ACA8E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곱셈 기호 19">
                  <a:extLst>
                    <a:ext uri="{FF2B5EF4-FFF2-40B4-BE49-F238E27FC236}">
                      <a16:creationId xmlns:a16="http://schemas.microsoft.com/office/drawing/2014/main" id="{2BD51143-AEC6-EF86-20AD-DAD837B5AC5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8252F6-44FA-6D38-C70D-F55ACE02FE0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4A0CFAD-2091-5E9C-7590-596EFA3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47" y="2955910"/>
              <a:ext cx="4320000" cy="176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32E0BC-03E8-2C96-2176-76276AA76CCD}"/>
              </a:ext>
            </a:extLst>
          </p:cNvPr>
          <p:cNvGrpSpPr/>
          <p:nvPr/>
        </p:nvGrpSpPr>
        <p:grpSpPr>
          <a:xfrm>
            <a:off x="821095" y="2124657"/>
            <a:ext cx="4320000" cy="4619927"/>
            <a:chOff x="5452419" y="2844562"/>
            <a:chExt cx="4320000" cy="461992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3D137C-EB9B-6240-AFAB-3ABC6CD96062}"/>
                </a:ext>
              </a:extLst>
            </p:cNvPr>
            <p:cNvGrpSpPr/>
            <p:nvPr/>
          </p:nvGrpSpPr>
          <p:grpSpPr>
            <a:xfrm>
              <a:off x="5452419" y="2844562"/>
              <a:ext cx="4320000" cy="4619927"/>
              <a:chOff x="718847" y="1322288"/>
              <a:chExt cx="4320000" cy="461992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20234A-B357-0A31-CE73-805E2040549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EE374AA-1562-E885-E724-C3815D5C1B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0AEEA64-FB58-D67B-4083-279DF06B515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6E914823-196F-ACCD-B68F-9EF381BF8355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E72E290-7CC8-B0EB-EDF4-161555D679B6}"/>
                    </a:ext>
                  </a:extLst>
                </p:cNvPr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2A18-3AFF-BE9F-834E-A91666C4B2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189E171A-337D-7DF1-55F0-09A992F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419" y="3057461"/>
              <a:ext cx="3611880" cy="13792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68DC25E-C50E-4350-8BC7-F7EF36F7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419" y="4471693"/>
              <a:ext cx="4320000" cy="26057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00EB9D-3D76-BF7E-A60B-C4E1A9722D92}"/>
              </a:ext>
            </a:extLst>
          </p:cNvPr>
          <p:cNvSpPr txBox="1"/>
          <p:nvPr/>
        </p:nvSpPr>
        <p:spPr>
          <a:xfrm>
            <a:off x="3722679" y="183964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작업전</a:t>
            </a:r>
            <a:r>
              <a:rPr lang="ko-KR" altLang="en-US" sz="1000" dirty="0">
                <a:solidFill>
                  <a:schemeClr val="bg1"/>
                </a:solidFill>
              </a:rPr>
              <a:t> 네트워크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6DFB9-EC49-499B-CE68-BF6D32C9F784}"/>
              </a:ext>
            </a:extLst>
          </p:cNvPr>
          <p:cNvSpPr txBox="1"/>
          <p:nvPr/>
        </p:nvSpPr>
        <p:spPr>
          <a:xfrm>
            <a:off x="6417245" y="224386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PostgreSQL </a:t>
            </a:r>
            <a:r>
              <a:rPr lang="ko-KR" altLang="en-US" sz="1000" dirty="0">
                <a:solidFill>
                  <a:schemeClr val="bg1"/>
                </a:solidFill>
              </a:rPr>
              <a:t>설치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3B377B-0A0F-DF2F-1286-9F18CFADEAAF}"/>
              </a:ext>
            </a:extLst>
          </p:cNvPr>
          <p:cNvSpPr txBox="1"/>
          <p:nvPr/>
        </p:nvSpPr>
        <p:spPr>
          <a:xfrm>
            <a:off x="6417244" y="5220683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Bacula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클라이언트 연동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3364349" y="334843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테스트 백업 실행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42CBE-7456-46C8-413E-05F9A373F5BE}"/>
              </a:ext>
            </a:extLst>
          </p:cNvPr>
          <p:cNvSpPr txBox="1"/>
          <p:nvPr/>
        </p:nvSpPr>
        <p:spPr>
          <a:xfrm>
            <a:off x="3449380" y="6186687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백업 완료</a:t>
            </a:r>
            <a:r>
              <a:rPr lang="en-US" altLang="ko-KR" sz="1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3D43035F-1019-C825-0929-4D2AA7E2F0A8}"/>
              </a:ext>
            </a:extLst>
          </p:cNvPr>
          <p:cNvSpPr/>
          <p:nvPr/>
        </p:nvSpPr>
        <p:spPr>
          <a:xfrm rot="10800000">
            <a:off x="5699633" y="441519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269CEA18-8EFB-CFC2-FECF-F5712B3E4788}"/>
              </a:ext>
            </a:extLst>
          </p:cNvPr>
          <p:cNvSpPr/>
          <p:nvPr/>
        </p:nvSpPr>
        <p:spPr>
          <a:xfrm>
            <a:off x="5680779" y="164933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9992C016-A59F-7B69-3FBF-7CFF13BD422B}"/>
              </a:ext>
            </a:extLst>
          </p:cNvPr>
          <p:cNvSpPr/>
          <p:nvPr/>
        </p:nvSpPr>
        <p:spPr>
          <a:xfrm rot="5400000">
            <a:off x="8395482" y="26412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9" name="직사각형 3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DB(MySQL)</a:t>
            </a:r>
            <a:endParaRPr lang="en-US" altLang="ko-KR" sz="3000" dirty="0"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03355" y="1297628"/>
            <a:ext cx="4320000" cy="4619928"/>
            <a:chOff x="810512" y="1119035"/>
            <a:chExt cx="4320000" cy="4619928"/>
          </a:xfrm>
        </p:grpSpPr>
        <p:grpSp>
          <p:nvGrpSpPr>
            <p:cNvPr id="56" name="그룹 37"/>
            <p:cNvGrpSpPr/>
            <p:nvPr/>
          </p:nvGrpSpPr>
          <p:grpSpPr>
            <a:xfrm>
              <a:off x="810512" y="1119035"/>
              <a:ext cx="4320000" cy="4619928"/>
              <a:chOff x="718847" y="1322286"/>
              <a:chExt cx="4320000" cy="4619928"/>
            </a:xfrm>
          </p:grpSpPr>
          <p:grpSp>
            <p:nvGrpSpPr>
              <p:cNvPr id="57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58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0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1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2" name="TextBox 39"/>
              <p:cNvSpPr txBox="1"/>
              <p:nvPr/>
            </p:nvSpPr>
            <p:spPr>
              <a:xfrm>
                <a:off x="720243" y="1322286"/>
                <a:ext cx="4140000" cy="24113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</a:p>
            </p:txBody>
          </p:sp>
        </p:grpSp>
        <p:pic>
          <p:nvPicPr>
            <p:cNvPr id="72" name="그림 7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857" y="1336858"/>
              <a:ext cx="4292790" cy="13273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4" name="그림 7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651" y="3081619"/>
              <a:ext cx="4305748" cy="23552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76" name="그룹 75"/>
          <p:cNvGrpSpPr/>
          <p:nvPr/>
        </p:nvGrpSpPr>
        <p:grpSpPr>
          <a:xfrm>
            <a:off x="6929438" y="1263053"/>
            <a:ext cx="4320000" cy="4619928"/>
            <a:chOff x="6096000" y="1263053"/>
            <a:chExt cx="4320000" cy="4619928"/>
          </a:xfrm>
        </p:grpSpPr>
        <p:grpSp>
          <p:nvGrpSpPr>
            <p:cNvPr id="65" name="그룹 37"/>
            <p:cNvGrpSpPr/>
            <p:nvPr/>
          </p:nvGrpSpPr>
          <p:grpSpPr>
            <a:xfrm>
              <a:off x="6096000" y="1263053"/>
              <a:ext cx="4320000" cy="4619928"/>
              <a:chOff x="718847" y="1322287"/>
              <a:chExt cx="4320000" cy="4619928"/>
            </a:xfrm>
          </p:grpSpPr>
          <p:grpSp>
            <p:nvGrpSpPr>
              <p:cNvPr id="66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67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8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9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0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1" name="TextBox 39"/>
              <p:cNvSpPr txBox="1"/>
              <p:nvPr/>
            </p:nvSpPr>
            <p:spPr>
              <a:xfrm>
                <a:off x="720243" y="1322287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Ubuntu20(192.168.1.132)</a:t>
                </a:r>
                <a:endParaRPr kumimoji="0" lang="en-US" altLang="ko-KR" sz="1000" b="0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3" name="그림 7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1511505"/>
              <a:ext cx="3434461" cy="17298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5" name="그림 7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6000" y="3552219"/>
              <a:ext cx="3528060" cy="191262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8" name="TextBox 77"/>
          <p:cNvSpPr txBox="1"/>
          <p:nvPr/>
        </p:nvSpPr>
        <p:spPr>
          <a:xfrm>
            <a:off x="778607" y="2959509"/>
            <a:ext cx="3839307" cy="2784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03355" y="285250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MYSQL </a:t>
            </a:r>
            <a:r>
              <a:rPr lang="ko-KR" altLang="en-US" sz="1000" dirty="0" smtClean="0">
                <a:solidFill>
                  <a:schemeClr val="bg1"/>
                </a:solidFill>
              </a:rPr>
              <a:t>설치 및 서비스 시작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11494" y="557405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데이터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5" y="323793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 설치 및 테스트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4" y="5464839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클라이언트에서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5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62838" y="215131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818070" y="348915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800B-3BF3-A259-77F8-C88C3012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화살표: 줄무늬가 있는 오른쪽 82">
            <a:extLst>
              <a:ext uri="{FF2B5EF4-FFF2-40B4-BE49-F238E27FC236}">
                <a16:creationId xmlns:a16="http://schemas.microsoft.com/office/drawing/2014/main" id="{04E3A3DD-AB56-1F0E-959D-0595C100A00D}"/>
              </a:ext>
            </a:extLst>
          </p:cNvPr>
          <p:cNvSpPr/>
          <p:nvPr/>
        </p:nvSpPr>
        <p:spPr>
          <a:xfrm rot="16200000">
            <a:off x="5506227" y="3646153"/>
            <a:ext cx="1104900" cy="78790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CC51-1D3D-7E1D-8838-ED2D091A525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D2BB37-25DA-A9F2-FB37-5D2E6212CBC8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294D0-4526-17BA-A413-71959B2A12F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0A9C6AB-C4A9-AFC4-3CD4-AB1DB3BA771D}"/>
              </a:ext>
            </a:extLst>
          </p:cNvPr>
          <p:cNvSpPr/>
          <p:nvPr/>
        </p:nvSpPr>
        <p:spPr>
          <a:xfrm>
            <a:off x="3474091" y="924485"/>
            <a:ext cx="5208743" cy="244585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7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08483C-5C27-9C3E-143D-D455E8824769}"/>
              </a:ext>
            </a:extLst>
          </p:cNvPr>
          <p:cNvGrpSpPr/>
          <p:nvPr/>
        </p:nvGrpSpPr>
        <p:grpSpPr>
          <a:xfrm>
            <a:off x="3323097" y="4216908"/>
            <a:ext cx="5317524" cy="2245599"/>
            <a:chOff x="2983534" y="4216908"/>
            <a:chExt cx="5317524" cy="22455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12D8725-2A6B-E1E2-3C01-0A1D531D9D3C}"/>
                </a:ext>
              </a:extLst>
            </p:cNvPr>
            <p:cNvGrpSpPr/>
            <p:nvPr/>
          </p:nvGrpSpPr>
          <p:grpSpPr>
            <a:xfrm>
              <a:off x="2983534" y="4216908"/>
              <a:ext cx="5317524" cy="2245599"/>
              <a:chOff x="642404" y="1015101"/>
              <a:chExt cx="10524783" cy="5391884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22ED946C-7063-62A1-E2E8-C3921C710FDC}"/>
                  </a:ext>
                </a:extLst>
              </p:cNvPr>
              <p:cNvSpPr/>
              <p:nvPr/>
            </p:nvSpPr>
            <p:spPr>
              <a:xfrm rot="5400000">
                <a:off x="10719651" y="6005621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FE2FDFF-188B-02A2-B0C2-713F7C8514FE}"/>
                  </a:ext>
                </a:extLst>
              </p:cNvPr>
              <p:cNvSpPr/>
              <p:nvPr/>
            </p:nvSpPr>
            <p:spPr>
              <a:xfrm>
                <a:off x="1024813" y="101510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9223F37-A2E4-0AD0-1296-02EE23934B2F}"/>
                  </a:ext>
                </a:extLst>
              </p:cNvPr>
              <p:cNvSpPr/>
              <p:nvPr/>
            </p:nvSpPr>
            <p:spPr>
              <a:xfrm>
                <a:off x="642404" y="135897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3A1532A-B398-254E-CBB1-250901A4A48F}"/>
                  </a:ext>
                </a:extLst>
              </p:cNvPr>
              <p:cNvSpPr/>
              <p:nvPr/>
            </p:nvSpPr>
            <p:spPr>
              <a:xfrm rot="16200000">
                <a:off x="816212" y="997407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사각형: 둥근 위쪽 모서리 83">
              <a:extLst>
                <a:ext uri="{FF2B5EF4-FFF2-40B4-BE49-F238E27FC236}">
                  <a16:creationId xmlns:a16="http://schemas.microsoft.com/office/drawing/2014/main" id="{FC6F8719-20C9-BB0D-BAFC-F4A3BFE2CD08}"/>
                </a:ext>
              </a:extLst>
            </p:cNvPr>
            <p:cNvSpPr/>
            <p:nvPr/>
          </p:nvSpPr>
          <p:spPr>
            <a:xfrm>
              <a:off x="3176742" y="4549518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5" name="사각형: 둥근 위쪽 모서리 84">
              <a:extLst>
                <a:ext uri="{FF2B5EF4-FFF2-40B4-BE49-F238E27FC236}">
                  <a16:creationId xmlns:a16="http://schemas.microsoft.com/office/drawing/2014/main" id="{B35F896F-5247-7530-2104-7A3F3CEE5B68}"/>
                </a:ext>
              </a:extLst>
            </p:cNvPr>
            <p:cNvSpPr/>
            <p:nvPr/>
          </p:nvSpPr>
          <p:spPr>
            <a:xfrm>
              <a:off x="3176742" y="5420652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Kubernetes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9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IAM &amp; AWS VPC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4" descr="텍스트, 스크린샷, 폰트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90" t="-120" r="55060" b="40"/>
          <a:stretch>
            <a:fillRect/>
          </a:stretch>
        </p:blipFill>
        <p:spPr>
          <a:xfrm>
            <a:off x="915066" y="1757023"/>
            <a:ext cx="2253551" cy="1554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8616" y="1757023"/>
            <a:ext cx="2253551" cy="237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사용자를 생성하고 권한을 부여함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보안을 위한 추가적인 인증을 요구하게끔 설정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11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30" t="-370" r="-540" b="18770"/>
          <a:stretch>
            <a:fillRect/>
          </a:stretch>
        </p:blipFill>
        <p:spPr>
          <a:xfrm>
            <a:off x="915066" y="3455970"/>
            <a:ext cx="2253551" cy="230807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4450" t="-100" r="27670" b="100"/>
          <a:stretch>
            <a:fillRect/>
          </a:stretch>
        </p:blipFill>
        <p:spPr>
          <a:xfrm>
            <a:off x="6820292" y="1757485"/>
            <a:ext cx="2165088" cy="1710234"/>
          </a:xfrm>
          <a:prstGeom prst="rect">
            <a:avLst/>
          </a:prstGeom>
        </p:spPr>
      </p:pic>
      <p:pic>
        <p:nvPicPr>
          <p:cNvPr id="20" name="Picture Placeholder 9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050" t="-120" r="48950" b="120"/>
          <a:stretch>
            <a:fillRect/>
          </a:stretch>
        </p:blipFill>
        <p:spPr>
          <a:xfrm>
            <a:off x="6820293" y="3632094"/>
            <a:ext cx="2165088" cy="1710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AWS</a:t>
            </a:r>
            <a:r>
              <a:rPr lang="ko-KR" altLang="en-US" sz="1000">
                <a:solidFill>
                  <a:schemeClr val="tx1"/>
                </a:solidFill>
              </a:rPr>
              <a:t>의 네트워크 역할을 하는 </a:t>
            </a: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하나의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VPC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안에 여러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Subnet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이 생성됨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Account</a:t>
            </a:r>
            <a:r>
              <a:rPr lang="ko-KR" altLang="en-US" sz="1000">
                <a:solidFill>
                  <a:schemeClr val="bg1"/>
                </a:solidFill>
              </a:rPr>
              <a:t>의 인증 수단을 추가 </a:t>
            </a:r>
            <a:r>
              <a:rPr lang="en-US" altLang="ko-KR" sz="1000">
                <a:solidFill>
                  <a:schemeClr val="bg1"/>
                </a:solidFill>
              </a:rPr>
              <a:t>&amp; </a:t>
            </a:r>
            <a:r>
              <a:rPr lang="ko-KR" altLang="en-US" sz="1000">
                <a:solidFill>
                  <a:schemeClr val="bg1"/>
                </a:solidFill>
              </a:rPr>
              <a:t> 기본적인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네트워크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EC2</a:t>
            </a:r>
            <a:endParaRPr lang="ko-KR" altLang="en-US" sz="3000">
              <a:solidFill>
                <a:prstClr val="white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68616" y="1757023"/>
            <a:ext cx="2253551" cy="146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내에서 쓰이는 가상 네트워크 카드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ko-KR" sz="1000">
                <a:solidFill>
                  <a:schemeClr val="tx1"/>
                </a:solidFill>
                <a:ea typeface="맑은 고딕"/>
              </a:rPr>
              <a:t>ACL과 같은 효과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를 가진 </a:t>
            </a:r>
            <a:r>
              <a:rPr lang="ko-KR" altLang="ko-KR" sz="1000">
                <a:solidFill>
                  <a:schemeClr val="tx1"/>
                </a:solidFill>
                <a:ea typeface="맑은 고딕"/>
              </a:rPr>
              <a:t>Security Group 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상기의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3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가지를 토대로 Instance 생성 (가상 서버)</a:t>
            </a:r>
          </a:p>
        </p:txBody>
      </p:sp>
      <p:pic>
        <p:nvPicPr>
          <p:cNvPr id="5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0" t="-290" r="37800" b="210"/>
          <a:stretch>
            <a:fillRect/>
          </a:stretch>
        </p:blipFill>
        <p:spPr>
          <a:xfrm>
            <a:off x="909256" y="1757023"/>
            <a:ext cx="2253551" cy="1502705"/>
          </a:xfrm>
          <a:prstGeom prst="rect">
            <a:avLst/>
          </a:prstGeom>
        </p:spPr>
      </p:pic>
      <p:pic>
        <p:nvPicPr>
          <p:cNvPr id="13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250" t="-120" r="45790" b="120"/>
          <a:stretch>
            <a:fillRect/>
          </a:stretch>
        </p:blipFill>
        <p:spPr>
          <a:xfrm>
            <a:off x="909256" y="3346765"/>
            <a:ext cx="2253551" cy="1781919"/>
          </a:xfrm>
          <a:prstGeom prst="rect">
            <a:avLst/>
          </a:prstGeom>
        </p:spPr>
      </p:pic>
      <p:pic>
        <p:nvPicPr>
          <p:cNvPr id="14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-480" t="-100" r="49220" b="100"/>
          <a:stretch>
            <a:fillRect/>
          </a:stretch>
        </p:blipFill>
        <p:spPr>
          <a:xfrm>
            <a:off x="6714932" y="1757023"/>
            <a:ext cx="2270448" cy="1792681"/>
          </a:xfrm>
          <a:prstGeom prst="rect">
            <a:avLst/>
          </a:prstGeom>
        </p:spPr>
      </p:pic>
      <p:pic>
        <p:nvPicPr>
          <p:cNvPr id="16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30" t="-90" r="28160" b="90"/>
          <a:stretch>
            <a:fillRect/>
          </a:stretch>
        </p:blipFill>
        <p:spPr>
          <a:xfrm>
            <a:off x="6754589" y="3638041"/>
            <a:ext cx="2230792" cy="1763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가상 서버를 생성 및 관리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62807" y="3346765"/>
            <a:ext cx="2253551" cy="115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Secure SSH </a:t>
            </a:r>
            <a:r>
              <a:rPr lang="ko-KR" altLang="en-US" sz="1000">
                <a:solidFill>
                  <a:schemeClr val="tx1"/>
                </a:solidFill>
              </a:rPr>
              <a:t>연결을 위한 </a:t>
            </a:r>
            <a:r>
              <a:rPr lang="en-US" altLang="ko-KR" sz="1000">
                <a:solidFill>
                  <a:schemeClr val="tx1"/>
                </a:solidFill>
              </a:rPr>
              <a:t>Key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7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8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Access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SSH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EC2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에 연결</a:t>
            </a: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+mn-lt"/>
              </a:rPr>
              <a:t>aws-cli, kubectl, </a:t>
            </a:r>
            <a:r>
              <a:rPr lang="ko-KR" altLang="ko-KR" sz="1400">
                <a:solidFill>
                  <a:schemeClr val="tx1"/>
                </a:solidFill>
                <a:ea typeface="맑은 고딕"/>
              </a:rPr>
              <a:t>eksctl 설치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</a:rPr>
              <a:t>Kubernetes 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활용 준비</a:t>
            </a: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</a:rPr>
              <a:t>a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ws configure로 프로파일 등록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963" y="1691587"/>
            <a:ext cx="4481808" cy="1821687"/>
          </a:xfrm>
          <a:prstGeom prst="rect">
            <a:avLst/>
          </a:prstGeom>
        </p:spPr>
      </p:pic>
      <p:pic>
        <p:nvPicPr>
          <p:cNvPr id="20" name="Picture Placeholder 19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t="11010" r="34590" b="-11010"/>
          <a:stretch>
            <a:fillRect/>
          </a:stretch>
        </p:blipFill>
        <p:spPr>
          <a:xfrm>
            <a:off x="873963" y="3380095"/>
            <a:ext cx="4481808" cy="1282299"/>
          </a:xfrm>
          <a:prstGeom prst="rect">
            <a:avLst/>
          </a:prstGeom>
        </p:spPr>
      </p:pic>
      <p:sp>
        <p:nvSpPr>
          <p:cNvPr id="6" name="AutoShape 4" descr="텍스트, 스크린샷, 폰트이(가) 표시된 사진  AI 생성 콘텐츠는 정확하지 않을 수 있습니다."/>
          <p:cNvSpPr>
            <a:spLocks noChangeAspect="1" noChangeArrowheads="1"/>
          </p:cNvSpPr>
          <p:nvPr/>
        </p:nvSpPr>
        <p:spPr>
          <a:xfrm>
            <a:off x="2365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31834" y="2943225"/>
            <a:ext cx="5907741" cy="171916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</a:rPr>
              <a:t>AWS ECR</a:t>
            </a:r>
            <a:r>
              <a:rPr lang="ko-KR" altLang="en-US" sz="1400">
                <a:solidFill>
                  <a:schemeClr val="tx1"/>
                </a:solidFill>
              </a:rPr>
              <a:t>에 로그인하여 </a:t>
            </a:r>
            <a:r>
              <a:rPr lang="en-US" altLang="ko-KR" sz="1400">
                <a:solidFill>
                  <a:schemeClr val="tx1"/>
                </a:solidFill>
              </a:rPr>
              <a:t>Docker </a:t>
            </a:r>
            <a:r>
              <a:rPr lang="ko-KR" altLang="en-US" sz="1400">
                <a:solidFill>
                  <a:schemeClr val="tx1"/>
                </a:solidFill>
              </a:rPr>
              <a:t>활용 준비 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23" name="Picture Placeholder 6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rcRect l="-560" t="38270" r="50" b="10"/>
          <a:stretch>
            <a:fillRect/>
          </a:stretch>
        </p:blipFill>
        <p:spPr>
          <a:xfrm>
            <a:off x="5983003" y="3054350"/>
            <a:ext cx="5805401" cy="11334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로의 접속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0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4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6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6550" t="-1410" r="-6550" b="12900"/>
          <a:stretch>
            <a:fillRect/>
          </a:stretch>
        </p:blipFill>
        <p:spPr>
          <a:xfrm>
            <a:off x="810961" y="1653680"/>
            <a:ext cx="4884798" cy="3854630"/>
          </a:xfrm>
          <a:prstGeom prst="rect">
            <a:avLst/>
          </a:prstGeom>
        </p:spPr>
      </p:pic>
      <p:pic>
        <p:nvPicPr>
          <p:cNvPr id="11" name="Picture Placeholder 5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0" t="2460" r="20" b="28070"/>
          <a:stretch>
            <a:fillRect/>
          </a:stretch>
        </p:blipFill>
        <p:spPr>
          <a:xfrm>
            <a:off x="6714932" y="1628057"/>
            <a:ext cx="4472471" cy="35437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1095" y="5563003"/>
            <a:ext cx="4655975" cy="235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4929" y="5217200"/>
            <a:ext cx="46559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Docker container</a:t>
            </a:r>
            <a:r>
              <a:rPr lang="ko-KR" altLang="en-US" sz="1000">
                <a:solidFill>
                  <a:schemeClr val="bg1"/>
                </a:solidFill>
              </a:rPr>
              <a:t>를 보관 및 배포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7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5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6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Container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51781" y="2476821"/>
            <a:ext cx="4655975" cy="28784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ECR에서 image를 pull</a:t>
            </a:r>
          </a:p>
        </p:txBody>
      </p:sp>
      <p:pic>
        <p:nvPicPr>
          <p:cNvPr id="16" name="그림 15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4211" y="2578393"/>
            <a:ext cx="4483765" cy="24294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6523" y="1577491"/>
            <a:ext cx="4655975" cy="45800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Build한 image를 ECR로 push</a:t>
            </a:r>
          </a:p>
        </p:txBody>
      </p:sp>
      <p:pic>
        <p:nvPicPr>
          <p:cNvPr id="20" name="Picture Placeholder 5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2110" t="-290" r="-5260" b="35950"/>
          <a:stretch>
            <a:fillRect/>
          </a:stretch>
        </p:blipFill>
        <p:spPr>
          <a:xfrm>
            <a:off x="727897" y="1087640"/>
            <a:ext cx="4806229" cy="1937588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7878" y="3128928"/>
            <a:ext cx="4484183" cy="1290808"/>
          </a:xfrm>
          <a:prstGeom prst="rect">
            <a:avLst/>
          </a:prstGeom>
        </p:spPr>
      </p:pic>
      <p:pic>
        <p:nvPicPr>
          <p:cNvPr id="14" name="그림 13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6504" y="4513472"/>
            <a:ext cx="4475557" cy="13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1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2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EKS &amp; Kubernetes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Pod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75445" y="3060508"/>
            <a:ext cx="4655975" cy="20179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Pod 배포 후 Load-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B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alancing 확인</a:t>
            </a:r>
            <a:endParaRPr lang="en-US" altLang="ko-KR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Picture Placeholder 6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710" t="-8090" r="4960" b="40"/>
          <a:stretch>
            <a:fillRect/>
          </a:stretch>
        </p:blipFill>
        <p:spPr>
          <a:xfrm>
            <a:off x="6475445" y="3060509"/>
            <a:ext cx="4581828" cy="158161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1297" y="1102856"/>
            <a:ext cx="4655975" cy="53735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ea typeface="맑은 고딕"/>
              </a:rPr>
              <a:t>e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ksctl로 EKS Cluster, 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N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ode들을 생성</a:t>
            </a:r>
          </a:p>
        </p:txBody>
      </p:sp>
      <p:pic>
        <p:nvPicPr>
          <p:cNvPr id="17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560" t="-120" r="18800" b="120"/>
          <a:stretch>
            <a:fillRect/>
          </a:stretch>
        </p:blipFill>
        <p:spPr>
          <a:xfrm>
            <a:off x="863973" y="1301202"/>
            <a:ext cx="4350621" cy="3436778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rcRect l="70" t="-9170" r="-200" b="-830"/>
          <a:stretch>
            <a:fillRect/>
          </a:stretch>
        </p:blipFill>
        <p:spPr>
          <a:xfrm>
            <a:off x="841727" y="4737980"/>
            <a:ext cx="4372867" cy="11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C8BE-AD3D-667D-C4A1-3D082EB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96F72E-4F2B-8DD2-8BFD-9030CECCF869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0" y="-73153"/>
            <a:ext cx="15280521" cy="3219210"/>
            <a:chOff x="0" y="-73153"/>
            <a:chExt cx="15280521" cy="3219210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2336799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208FB-F501-4E06-7D4C-66E46FFA940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84C7B-D1BA-D463-54D3-AACF161F83E1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44C13-FE74-F78B-C3EE-DB87BE039DCF}"/>
              </a:ext>
            </a:extLst>
          </p:cNvPr>
          <p:cNvGrpSpPr/>
          <p:nvPr/>
        </p:nvGrpSpPr>
        <p:grpSpPr>
          <a:xfrm>
            <a:off x="1557866" y="1701033"/>
            <a:ext cx="2353734" cy="3777057"/>
            <a:chOff x="1557866" y="1701033"/>
            <a:chExt cx="2353734" cy="37770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9D380D-6B23-5BF6-D8C2-D9FF55D214ED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8E0091E-0ED2-5098-FD5C-638E776C573F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해킹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243B4-2760-B0AD-E77F-8CE53272DC7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SQL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XSS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Command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MITM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Phishing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Brute Force Attack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ARP Spoofing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Directory Traversal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B9A839-F48F-C3EA-2382-780E5FFADD76}"/>
              </a:ext>
            </a:extLst>
          </p:cNvPr>
          <p:cNvGrpSpPr/>
          <p:nvPr/>
        </p:nvGrpSpPr>
        <p:grpSpPr>
          <a:xfrm>
            <a:off x="4738050" y="1701033"/>
            <a:ext cx="2353734" cy="3777057"/>
            <a:chOff x="1557866" y="1701033"/>
            <a:chExt cx="2353734" cy="377705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1377F6-F645-74C7-C069-FBC2A7114AAF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0D23345-DB13-D3A4-84DE-6DD0243A6F9C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FC5470-A79B-561B-BDD2-09AA04FB67E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입력값</a:t>
              </a:r>
              <a:r>
                <a:rPr lang="ko-KR" altLang="en-US" sz="1500" dirty="0">
                  <a:solidFill>
                    <a:schemeClr val="bg1"/>
                  </a:solidFill>
                </a:rPr>
                <a:t> 검증 인코딩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HTTPS </a:t>
              </a:r>
              <a:r>
                <a:rPr lang="ko-KR" altLang="en-US" sz="1500" dirty="0">
                  <a:solidFill>
                    <a:schemeClr val="bg1"/>
                  </a:solidFill>
                </a:rPr>
                <a:t>사용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방화벽 설정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2FA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WAF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패치 관리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권한 최소화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로그 감사 모니터링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FE216E-E566-A722-E525-61F6A3BB3A90}"/>
              </a:ext>
            </a:extLst>
          </p:cNvPr>
          <p:cNvGrpSpPr/>
          <p:nvPr/>
        </p:nvGrpSpPr>
        <p:grpSpPr>
          <a:xfrm>
            <a:off x="7918234" y="1701033"/>
            <a:ext cx="2353734" cy="3799710"/>
            <a:chOff x="1557866" y="1701033"/>
            <a:chExt cx="2353734" cy="379971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BF4C52-8F9F-BE11-4B13-454A2951A792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CF96B78-E42B-BE5C-0731-AE0BB2D693E4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CE2B9-FAE5-4E5E-4E86-CF1930A0AC5E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316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Wireshark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Tcpdump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Nagios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Zabbix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Prometheus +</a:t>
              </a:r>
              <a:br>
                <a:rPr lang="en-US" altLang="ko-KR" sz="1500" dirty="0">
                  <a:solidFill>
                    <a:schemeClr val="bg1"/>
                  </a:solidFill>
                </a:rPr>
              </a:br>
              <a:r>
                <a:rPr lang="en-US" altLang="ko-KR" sz="1500" dirty="0">
                  <a:solidFill>
                    <a:schemeClr val="bg1"/>
                  </a:solidFill>
                </a:rPr>
                <a:t>Grafana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Wazuh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OSSEC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Netdata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bg1"/>
                </a:solidFill>
                <a:latin typeface="HY헤드라인M"/>
                <a:ea typeface="HY헤드라인M"/>
              </a:rPr>
              <a:t>네트워크 전체 구성도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316" y="1241884"/>
            <a:ext cx="11229367" cy="43742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4299" y="2273566"/>
            <a:ext cx="1974272" cy="2822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2" name="모서리가 둥근 직사각형 60"/>
          <p:cNvSpPr/>
          <p:nvPr/>
        </p:nvSpPr>
        <p:spPr>
          <a:xfrm>
            <a:off x="3142196" y="2077206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HSRP</a:t>
            </a:r>
          </a:p>
        </p:txBody>
      </p:sp>
      <p:sp>
        <p:nvSpPr>
          <p:cNvPr id="23" name="모서리가 둥근 직사각형 60"/>
          <p:cNvSpPr/>
          <p:nvPr/>
        </p:nvSpPr>
        <p:spPr>
          <a:xfrm>
            <a:off x="4365714" y="215772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VPN(IPsec)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803649" y="2381516"/>
            <a:ext cx="2292350" cy="1968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5" name="순서도: 처리 24"/>
          <p:cNvSpPr/>
          <p:nvPr/>
        </p:nvSpPr>
        <p:spPr>
          <a:xfrm>
            <a:off x="7845424" y="1717941"/>
            <a:ext cx="412750" cy="3119437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6" name="모서리가 둥근 직사각형 60"/>
          <p:cNvSpPr/>
          <p:nvPr/>
        </p:nvSpPr>
        <p:spPr>
          <a:xfrm>
            <a:off x="7594244" y="1503230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NAT(ACL)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8300027" y="1754020"/>
            <a:ext cx="372340" cy="3099954"/>
          </a:xfrm>
          <a:prstGeom prst="flowChartProcess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8" name="모서리가 둥근 직사각형 60"/>
          <p:cNvSpPr/>
          <p:nvPr/>
        </p:nvSpPr>
        <p:spPr>
          <a:xfrm>
            <a:off x="8060647" y="2416575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trunk</a:t>
            </a:r>
          </a:p>
        </p:txBody>
      </p:sp>
      <p:sp>
        <p:nvSpPr>
          <p:cNvPr id="29" name="순서도: 처리 28"/>
          <p:cNvSpPr/>
          <p:nvPr/>
        </p:nvSpPr>
        <p:spPr>
          <a:xfrm>
            <a:off x="8984095" y="1485588"/>
            <a:ext cx="1922318" cy="3766703"/>
          </a:xfrm>
          <a:prstGeom prst="flowChartProcess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0" name="모서리가 둥근 직사각형 60"/>
          <p:cNvSpPr/>
          <p:nvPr/>
        </p:nvSpPr>
        <p:spPr>
          <a:xfrm>
            <a:off x="9460234" y="1287707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VLAN</a:t>
            </a:r>
          </a:p>
        </p:txBody>
      </p:sp>
      <p:sp>
        <p:nvSpPr>
          <p:cNvPr id="31" name="모서리가 둥근 직사각형 60"/>
          <p:cNvSpPr/>
          <p:nvPr/>
        </p:nvSpPr>
        <p:spPr>
          <a:xfrm>
            <a:off x="2938043" y="1452184"/>
            <a:ext cx="613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본사</a:t>
            </a:r>
          </a:p>
        </p:txBody>
      </p:sp>
      <p:sp>
        <p:nvSpPr>
          <p:cNvPr id="33" name="모서리가 둥근 직사각형 60"/>
          <p:cNvSpPr/>
          <p:nvPr/>
        </p:nvSpPr>
        <p:spPr>
          <a:xfrm>
            <a:off x="4534379" y="1373055"/>
            <a:ext cx="78873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EIGRP</a:t>
            </a:r>
          </a:p>
        </p:txBody>
      </p:sp>
      <p:sp>
        <p:nvSpPr>
          <p:cNvPr id="34" name="모서리가 둥근 직사각형 60"/>
          <p:cNvSpPr/>
          <p:nvPr/>
        </p:nvSpPr>
        <p:spPr>
          <a:xfrm>
            <a:off x="5201516" y="1613985"/>
            <a:ext cx="178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중앙 중계 네트워크 </a:t>
            </a:r>
          </a:p>
        </p:txBody>
      </p:sp>
      <p:sp>
        <p:nvSpPr>
          <p:cNvPr id="35" name="모서리가 둥근 직사각형 60"/>
          <p:cNvSpPr/>
          <p:nvPr/>
        </p:nvSpPr>
        <p:spPr>
          <a:xfrm>
            <a:off x="7244953" y="1346871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부산</a:t>
            </a:r>
          </a:p>
        </p:txBody>
      </p:sp>
      <p:sp>
        <p:nvSpPr>
          <p:cNvPr id="36" name="모서리가 둥근 직사각형 60"/>
          <p:cNvSpPr/>
          <p:nvPr/>
        </p:nvSpPr>
        <p:spPr>
          <a:xfrm>
            <a:off x="7293721" y="2732314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대구</a:t>
            </a:r>
          </a:p>
        </p:txBody>
      </p:sp>
      <p:sp>
        <p:nvSpPr>
          <p:cNvPr id="37" name="모서리가 둥근 직사각형 60"/>
          <p:cNvSpPr/>
          <p:nvPr/>
        </p:nvSpPr>
        <p:spPr>
          <a:xfrm>
            <a:off x="7323439" y="4124107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광주</a:t>
            </a:r>
          </a:p>
        </p:txBody>
      </p:sp>
      <p:sp>
        <p:nvSpPr>
          <p:cNvPr id="38" name="모서리가 둥근 직사각형 60"/>
          <p:cNvSpPr/>
          <p:nvPr/>
        </p:nvSpPr>
        <p:spPr>
          <a:xfrm>
            <a:off x="4916812" y="4569393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      </a:t>
            </a:r>
          </a:p>
        </p:txBody>
      </p:sp>
      <p:sp>
        <p:nvSpPr>
          <p:cNvPr id="39" name="모서리가 둥근 직사각형 60"/>
          <p:cNvSpPr/>
          <p:nvPr/>
        </p:nvSpPr>
        <p:spPr>
          <a:xfrm>
            <a:off x="4920939" y="4759627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모서리가 둥근 직사각형 60"/>
          <p:cNvSpPr/>
          <p:nvPr/>
        </p:nvSpPr>
        <p:spPr>
          <a:xfrm>
            <a:off x="4920461" y="4949029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59928" y="4545330"/>
            <a:ext cx="827232" cy="62484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2120FC"/>
                </a:solidFill>
              </a:rPr>
              <a:t>지역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1A8C40"/>
                </a:solidFill>
              </a:rPr>
              <a:t>사용기술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FC0E0E"/>
                </a:solidFill>
              </a:rPr>
              <a:t>서버</a:t>
            </a:r>
          </a:p>
        </p:txBody>
      </p:sp>
      <p:sp>
        <p:nvSpPr>
          <p:cNvPr id="43" name="모서리가 둥근 직사각형 60"/>
          <p:cNvSpPr/>
          <p:nvPr/>
        </p:nvSpPr>
        <p:spPr>
          <a:xfrm>
            <a:off x="945295" y="1705625"/>
            <a:ext cx="12204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모니터링 및 백업</a:t>
            </a:r>
          </a:p>
        </p:txBody>
      </p:sp>
      <p:sp>
        <p:nvSpPr>
          <p:cNvPr id="44" name="모서리가 둥근 직사각형 60"/>
          <p:cNvSpPr/>
          <p:nvPr/>
        </p:nvSpPr>
        <p:spPr>
          <a:xfrm>
            <a:off x="2957774" y="4235797"/>
            <a:ext cx="131513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통합네트워크 서버</a:t>
            </a:r>
          </a:p>
        </p:txBody>
      </p:sp>
      <p:sp>
        <p:nvSpPr>
          <p:cNvPr id="45" name="모서리가 둥근 직사각형 60"/>
          <p:cNvSpPr/>
          <p:nvPr/>
        </p:nvSpPr>
        <p:spPr>
          <a:xfrm>
            <a:off x="5768792" y="4013854"/>
            <a:ext cx="8890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Relay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서버</a:t>
            </a:r>
          </a:p>
        </p:txBody>
      </p:sp>
      <p:sp>
        <p:nvSpPr>
          <p:cNvPr id="46" name="모서리가 둥근 직사각형 60"/>
          <p:cNvSpPr/>
          <p:nvPr/>
        </p:nvSpPr>
        <p:spPr>
          <a:xfrm>
            <a:off x="8774218" y="2616546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7" name="모서리가 둥근 직사각형 60"/>
          <p:cNvSpPr/>
          <p:nvPr/>
        </p:nvSpPr>
        <p:spPr>
          <a:xfrm>
            <a:off x="12627974" y="28406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8" name="모서리가 둥근 직사각형 60"/>
          <p:cNvSpPr/>
          <p:nvPr/>
        </p:nvSpPr>
        <p:spPr>
          <a:xfrm>
            <a:off x="8787894" y="3903563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9" name="모서리가 둥근 직사각형 60"/>
          <p:cNvSpPr/>
          <p:nvPr/>
        </p:nvSpPr>
        <p:spPr>
          <a:xfrm>
            <a:off x="8791544" y="508029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</p:spTree>
    <p:extLst>
      <p:ext uri="{BB962C8B-B14F-4D97-AF65-F5344CB8AC3E}">
        <p14:creationId xmlns:p14="http://schemas.microsoft.com/office/powerpoint/2010/main" val="23101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Stored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XSS (</a:t>
            </a:r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Persistent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200832"/>
            <a:ext cx="4422710" cy="2159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465" y="3474194"/>
            <a:ext cx="464664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ko-KR" altLang="en-US" sz="1000" dirty="0"/>
              <a:t>사용자 입력 값에 악성 스크립트를 삽입하여</a:t>
            </a:r>
            <a:r>
              <a:rPr lang="en-US" altLang="ko-KR" sz="1000" dirty="0"/>
              <a:t>, </a:t>
            </a:r>
            <a:r>
              <a:rPr lang="ko-KR" altLang="en-US" sz="1000" dirty="0"/>
              <a:t>저장된 콘텐츠가 </a:t>
            </a:r>
            <a:r>
              <a:rPr lang="ko-KR" altLang="en-US" sz="1000" b="1" dirty="0"/>
              <a:t>다른 사용자가 페이지를 열었을 때 자동 실행되는지</a:t>
            </a:r>
            <a:r>
              <a:rPr lang="ko-KR" altLang="en-US" sz="1000" dirty="0"/>
              <a:t>를 확인한다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의 </a:t>
            </a:r>
            <a:r>
              <a:rPr lang="en-US" altLang="ko-KR" sz="1000" b="1" dirty="0"/>
              <a:t>Stored XSS</a:t>
            </a:r>
            <a:r>
              <a:rPr lang="ko-KR" altLang="en-US" sz="1000" dirty="0"/>
              <a:t> 페이지 접속</a:t>
            </a:r>
            <a:endParaRPr lang="en-US" altLang="ko-KR" sz="1000" dirty="0"/>
          </a:p>
          <a:p>
            <a:r>
              <a:rPr lang="ko-KR" altLang="en-US" sz="1000" dirty="0"/>
              <a:t>메시지 입력 창에 아래 스크립트 삽입</a:t>
            </a:r>
            <a:r>
              <a:rPr lang="en-US" altLang="ko-KR" sz="1000" dirty="0"/>
              <a:t>(&lt;script&gt;alert(＇XSS!＇)&lt;/script&gt;)</a:t>
            </a:r>
          </a:p>
          <a:p>
            <a:r>
              <a:rPr lang="ko-KR" altLang="en-US" sz="1000" dirty="0"/>
              <a:t>저장 후 페이지가 다시 로딩되며 </a:t>
            </a:r>
            <a:r>
              <a:rPr lang="ko-KR" altLang="en-US" sz="1000" b="1" dirty="0"/>
              <a:t>팝업이 자동 실행됨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XSS</a:t>
            </a:r>
            <a:r>
              <a:rPr lang="ko-KR" altLang="en-US" sz="1000" dirty="0"/>
              <a:t>가 성공하면 공격자가 </a:t>
            </a:r>
            <a:r>
              <a:rPr lang="ko-KR" altLang="en-US" sz="1000" b="1" dirty="0"/>
              <a:t>쿠키 탈취</a:t>
            </a:r>
            <a:r>
              <a:rPr lang="en-US" altLang="ko-KR" sz="1000" dirty="0"/>
              <a:t>, </a:t>
            </a:r>
            <a:r>
              <a:rPr lang="ko-KR" altLang="en-US" sz="1000" b="1" dirty="0"/>
              <a:t>세션 탈취</a:t>
            </a:r>
            <a:r>
              <a:rPr lang="en-US" altLang="ko-KR" sz="1000" dirty="0"/>
              <a:t>, </a:t>
            </a:r>
            <a:r>
              <a:rPr lang="ko-KR" altLang="en-US" sz="1000" b="1" dirty="0"/>
              <a:t>피싱 페이지 삽입</a:t>
            </a:r>
            <a:r>
              <a:rPr lang="ko-KR" altLang="en-US" sz="1000" dirty="0"/>
              <a:t> 등이 가능함</a:t>
            </a:r>
            <a:endParaRPr lang="en-US" altLang="ko-KR" sz="1000" dirty="0"/>
          </a:p>
          <a:p>
            <a:r>
              <a:rPr lang="ko-KR" altLang="en-US" sz="1000" dirty="0"/>
              <a:t>개발자 입장에서 반드시 막아야 하는 </a:t>
            </a:r>
            <a:r>
              <a:rPr lang="ko-KR" altLang="en-US" sz="1000" b="1" dirty="0"/>
              <a:t>중요한 웹 취약점 중 하나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93185" y="1115710"/>
            <a:ext cx="4655975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(Output Encoding)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/>
              <a:t>HTML</a:t>
            </a:r>
            <a:r>
              <a:rPr lang="ko-KR" altLang="en-US" sz="1000" dirty="0"/>
              <a:t>로 출력할 때는 반드시 문자 </a:t>
            </a:r>
            <a:r>
              <a:rPr lang="ko-KR" altLang="en-US" sz="1000" dirty="0" err="1"/>
              <a:t>인코딩</a:t>
            </a:r>
            <a:r>
              <a:rPr lang="ko-KR" altLang="en-US" sz="1000" dirty="0"/>
              <a:t> 처리해야 함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&lt;, &gt;, ", ' </a:t>
            </a:r>
            <a:r>
              <a:rPr lang="ko-KR" altLang="en-US" sz="1000" dirty="0"/>
              <a:t>등이 브라우저에서 실행되지 않도록 막아줌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취약한 코드</a:t>
            </a:r>
          </a:p>
          <a:p>
            <a:r>
              <a:rPr lang="en-US" altLang="ko-KR" sz="1000" dirty="0"/>
              <a:t>echo $_POST['message'];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안전한 코드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(Input Validation) </a:t>
            </a:r>
          </a:p>
          <a:p>
            <a:endParaRPr lang="en-US" altLang="ko-KR" sz="1600" dirty="0"/>
          </a:p>
          <a:p>
            <a:r>
              <a:rPr lang="ko-KR" altLang="en-US" sz="1000" dirty="0"/>
              <a:t>사용자 입력 시 </a:t>
            </a:r>
            <a:r>
              <a:rPr lang="en-US" altLang="ko-KR" sz="1000" dirty="0"/>
              <a:t>&lt;script&gt;, </a:t>
            </a:r>
            <a:r>
              <a:rPr lang="en-US" altLang="ko-KR" sz="1000" dirty="0" err="1"/>
              <a:t>onerror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: </a:t>
            </a:r>
            <a:r>
              <a:rPr lang="ko-KR" altLang="en-US" sz="1000" dirty="0"/>
              <a:t>등을 사전 차단</a:t>
            </a:r>
          </a:p>
          <a:p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/>
              <a:t>너무 의존하면 우회 가능성이 있음</a:t>
            </a:r>
          </a:p>
          <a:p>
            <a:endParaRPr lang="en-US" altLang="ko-KR" sz="1000" dirty="0"/>
          </a:p>
          <a:p>
            <a:r>
              <a:rPr lang="en-US" altLang="ko-KR" sz="1000" dirty="0"/>
              <a:t>$input = $_POST['message'];</a:t>
            </a:r>
          </a:p>
          <a:p>
            <a:r>
              <a:rPr lang="en-US" altLang="ko-KR" sz="1000" dirty="0"/>
              <a:t>$input = </a:t>
            </a:r>
            <a:r>
              <a:rPr lang="en-US" altLang="ko-KR" sz="1000" dirty="0" err="1"/>
              <a:t>preg_replace</a:t>
            </a:r>
            <a:r>
              <a:rPr lang="en-US" altLang="ko-KR" sz="1000" dirty="0"/>
              <a:t>('/&lt;.*?&gt;/</a:t>
            </a:r>
            <a:r>
              <a:rPr lang="en-US" altLang="ko-KR" sz="1000" dirty="0" err="1"/>
              <a:t>i</a:t>
            </a:r>
            <a:r>
              <a:rPr lang="en-US" altLang="ko-KR" sz="1000" dirty="0"/>
              <a:t>', '', $input); // </a:t>
            </a:r>
            <a:r>
              <a:rPr lang="ko-KR" altLang="en-US" sz="1000" dirty="0"/>
              <a:t>태그 제거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($input, ENT_QUOTES, 'UTF-8');</a:t>
            </a:r>
          </a:p>
          <a:p>
            <a:endParaRPr lang="en-US" altLang="ko-KR" sz="10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CSP (Content Security Policy)</a:t>
            </a:r>
          </a:p>
          <a:p>
            <a:endParaRPr lang="en-US" altLang="ko-KR" sz="1600" dirty="0"/>
          </a:p>
          <a:p>
            <a:r>
              <a:rPr lang="ko-KR" altLang="en-US" sz="1000" dirty="0"/>
              <a:t>브라우저가 스크립트 실행을 제한하게 만드는 </a:t>
            </a:r>
            <a:r>
              <a:rPr lang="en-US" altLang="ko-KR" sz="1000" b="1" dirty="0"/>
              <a:t>HTTP </a:t>
            </a:r>
            <a:r>
              <a:rPr lang="ko-KR" altLang="en-US" sz="1000" b="1" dirty="0"/>
              <a:t>헤더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Header set Content-Security-Policy "default-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 script-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'self'"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40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Reflected XSS (</a:t>
            </a:r>
            <a:r>
              <a:rPr lang="ko-KR" altLang="en-US" sz="3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반사형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ko-KR" altLang="en-US" sz="1000" dirty="0"/>
              <a:t>사용자 입력 값에 악성 스크립트를 삽입하여</a:t>
            </a:r>
            <a:r>
              <a:rPr lang="en-US" altLang="ko-KR" sz="1000" dirty="0"/>
              <a:t>, </a:t>
            </a:r>
            <a:r>
              <a:rPr lang="ko-KR" altLang="en-US" sz="1000" dirty="0"/>
              <a:t>요청 시 바로 응답에 반영되어 실행되는지 확인한다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1.DVWA</a:t>
            </a:r>
            <a:r>
              <a:rPr lang="ko-KR" altLang="en-US" sz="1000" dirty="0"/>
              <a:t>의 </a:t>
            </a:r>
            <a:r>
              <a:rPr lang="en-US" altLang="ko-KR" sz="1000" dirty="0"/>
              <a:t>Reflected XSS </a:t>
            </a:r>
            <a:r>
              <a:rPr lang="ko-KR" altLang="en-US" sz="1000" dirty="0"/>
              <a:t>페이지 접속</a:t>
            </a:r>
            <a:endParaRPr lang="en-US" altLang="ko-KR" sz="1000" dirty="0"/>
          </a:p>
          <a:p>
            <a:r>
              <a:rPr lang="en-US" altLang="ko-KR" sz="1000" dirty="0"/>
              <a:t>2.</a:t>
            </a:r>
            <a:r>
              <a:rPr lang="ko-KR" altLang="en-US" sz="1000" dirty="0"/>
              <a:t>이름 </a:t>
            </a:r>
            <a:r>
              <a:rPr lang="ko-KR" altLang="en-US" sz="1000" dirty="0" err="1"/>
              <a:t>입력칸에</a:t>
            </a:r>
            <a:r>
              <a:rPr lang="ko-KR" altLang="en-US" sz="1000" dirty="0"/>
              <a:t>  위 그림처럼 스크립트 삽입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3. Submit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페이지에 스크립트가 그대로 출력되어 팝업 실행됨</a:t>
            </a: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Reflected XSS</a:t>
            </a:r>
            <a:r>
              <a:rPr lang="ko-KR" altLang="en-US" sz="1000" dirty="0"/>
              <a:t>는 링크 클릭 시 즉시 실행되므로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피싱 링크 공격에 자주 이용됨</a:t>
            </a:r>
            <a:endParaRPr lang="en-US" altLang="ko-KR" sz="1000" dirty="0"/>
          </a:p>
          <a:p>
            <a:r>
              <a:rPr lang="ko-KR" altLang="en-US" sz="1000" dirty="0"/>
              <a:t>사용자의 쿠키</a:t>
            </a:r>
            <a:r>
              <a:rPr lang="en-US" altLang="ko-KR" sz="1000" dirty="0"/>
              <a:t>, </a:t>
            </a:r>
            <a:r>
              <a:rPr lang="ko-KR" altLang="en-US" sz="1000" dirty="0"/>
              <a:t>세션 탈취 및 악성 사이트 유도 가능</a:t>
            </a:r>
            <a:endParaRPr lang="en-US" altLang="ko-KR" sz="1000" dirty="0"/>
          </a:p>
          <a:p>
            <a:r>
              <a:rPr lang="ko-KR" altLang="en-US" sz="1000" dirty="0"/>
              <a:t>웹사이트 보안에서 입력 값 검증 및 출력 </a:t>
            </a:r>
            <a:r>
              <a:rPr lang="ko-KR" altLang="en-US" sz="1000" dirty="0" err="1"/>
              <a:t>인코딩이</a:t>
            </a:r>
            <a:r>
              <a:rPr lang="ko-KR" altLang="en-US" sz="1000" dirty="0"/>
              <a:t> 필수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081474"/>
            <a:ext cx="4655975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</a:t>
            </a:r>
            <a:r>
              <a:rPr lang="ko-KR" altLang="en-US" sz="1000" dirty="0"/>
              <a:t>로 특수 문자 변환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($_GET['input'], ENT_QUOTES, 'UTF-8');</a:t>
            </a:r>
          </a:p>
          <a:p>
            <a:endParaRPr lang="en-US" altLang="ko-KR" sz="1000" dirty="0"/>
          </a:p>
          <a:p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</a:t>
            </a: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&lt;, &gt;, script, </a:t>
            </a:r>
            <a:r>
              <a:rPr lang="en-US" altLang="ko-KR" sz="1000" dirty="0" err="1"/>
              <a:t>onerror</a:t>
            </a:r>
            <a:r>
              <a:rPr lang="en-US" altLang="ko-KR" sz="1000" dirty="0"/>
              <a:t> </a:t>
            </a:r>
            <a:r>
              <a:rPr lang="ko-KR" altLang="en-US" sz="1000" dirty="0"/>
              <a:t>등 </a:t>
            </a:r>
            <a:r>
              <a:rPr lang="ko-KR" altLang="en-US" sz="1000" dirty="0" err="1"/>
              <a:t>필터링</a:t>
            </a:r>
            <a:endParaRPr lang="ko-KR" altLang="en-US" sz="1000" dirty="0"/>
          </a:p>
          <a:p>
            <a:r>
              <a:rPr lang="ko-KR" altLang="en-US" sz="1000" dirty="0"/>
              <a:t>→ 화이트리스트 기반 검증 권장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CSP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</a:t>
            </a:r>
          </a:p>
          <a:p>
            <a:r>
              <a:rPr lang="ko-KR" altLang="en-US" sz="1000" dirty="0"/>
              <a:t>→ 인라인 스크립트</a:t>
            </a:r>
            <a:r>
              <a:rPr lang="en-US" altLang="ko-KR" sz="1000" dirty="0"/>
              <a:t>, </a:t>
            </a:r>
            <a:r>
              <a:rPr lang="ko-KR" altLang="en-US" sz="1000" dirty="0"/>
              <a:t>외부 </a:t>
            </a:r>
            <a:r>
              <a:rPr lang="en-US" altLang="ko-KR" sz="1000" dirty="0"/>
              <a:t>JS </a:t>
            </a:r>
            <a:r>
              <a:rPr lang="ko-KR" altLang="en-US" sz="1000" dirty="0"/>
              <a:t>차단</a:t>
            </a:r>
            <a:endParaRPr lang="en-US" altLang="ko-KR" sz="1000" dirty="0"/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 script-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HTTPOnly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설정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JS</a:t>
            </a:r>
            <a:r>
              <a:rPr lang="ko-KR" altLang="en-US" sz="1000" dirty="0"/>
              <a:t>로 쿠키 접근 차단</a:t>
            </a:r>
          </a:p>
          <a:p>
            <a:r>
              <a:rPr lang="en-US" altLang="ko-KR" sz="1000" dirty="0"/>
              <a:t>Set-Cookie: </a:t>
            </a:r>
            <a:r>
              <a:rPr lang="en-US" altLang="ko-KR" sz="1000" dirty="0" err="1"/>
              <a:t>sessionid</a:t>
            </a:r>
            <a:r>
              <a:rPr lang="en-US" altLang="ko-KR" sz="1000" dirty="0"/>
              <a:t>=abc123; </a:t>
            </a:r>
            <a:r>
              <a:rPr lang="en-US" altLang="ko-KR" sz="1000" dirty="0" err="1"/>
              <a:t>HttpOnly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프레임워크 사용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React, Angular </a:t>
            </a:r>
            <a:r>
              <a:rPr lang="ko-KR" altLang="en-US" sz="1000" dirty="0"/>
              <a:t>등 기본 </a:t>
            </a:r>
            <a:r>
              <a:rPr lang="en-US" altLang="ko-KR" sz="1000" dirty="0"/>
              <a:t>XSS </a:t>
            </a:r>
            <a:r>
              <a:rPr lang="ko-KR" altLang="en-US" sz="1000" dirty="0"/>
              <a:t>방지 기능 활용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072680"/>
            <a:ext cx="4655975" cy="96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2368580"/>
            <a:ext cx="4646645" cy="106587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850501" y="2051014"/>
            <a:ext cx="317241" cy="292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(SQL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인젝션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의 보안 수준을 낮춰서 각종 웹 취약점 실습</a:t>
            </a:r>
            <a:r>
              <a:rPr lang="en-US" altLang="ko-KR" sz="1000" dirty="0"/>
              <a:t>(XSS, SQL Injection </a:t>
            </a:r>
            <a:r>
              <a:rPr lang="ko-KR" altLang="en-US" sz="1000" dirty="0"/>
              <a:t>등</a:t>
            </a:r>
            <a:r>
              <a:rPr lang="en-US" altLang="ko-KR" sz="1000" dirty="0"/>
              <a:t>)</a:t>
            </a:r>
            <a:r>
              <a:rPr lang="ko-KR" altLang="en-US" sz="1000" dirty="0"/>
              <a:t>을 원활하게 진행하기 위함</a:t>
            </a:r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필터링</a:t>
            </a:r>
            <a:r>
              <a:rPr lang="en-US" altLang="ko-KR" sz="1000" dirty="0"/>
              <a:t>, </a:t>
            </a:r>
            <a:r>
              <a:rPr lang="ko-KR" altLang="en-US" sz="1000" dirty="0"/>
              <a:t>검증 등이 생략되어 취약점이 그대로 드러나는 환경을 제공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ko-KR" altLang="en-US" sz="1000" dirty="0"/>
              <a:t>웹 브라우저에서 </a:t>
            </a:r>
            <a:r>
              <a:rPr lang="en-US" altLang="ko-KR" sz="1000" dirty="0"/>
              <a:t>DVWA </a:t>
            </a:r>
            <a:r>
              <a:rPr lang="ko-KR" altLang="en-US" sz="1000" dirty="0"/>
              <a:t>접속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http://localhost/dvwa)</a:t>
            </a:r>
          </a:p>
          <a:p>
            <a:r>
              <a:rPr lang="ko-KR" altLang="en-US" sz="1000" dirty="0"/>
              <a:t>왼쪽 메뉴에서 </a:t>
            </a:r>
            <a:r>
              <a:rPr lang="en-US" altLang="ko-KR" sz="1000" dirty="0"/>
              <a:t>DVWA Security </a:t>
            </a:r>
            <a:r>
              <a:rPr lang="ko-KR" altLang="en-US" sz="1000" dirty="0"/>
              <a:t>클릭</a:t>
            </a:r>
          </a:p>
          <a:p>
            <a:r>
              <a:rPr lang="en-US" altLang="ko-KR" sz="1000" dirty="0"/>
              <a:t>Security Level </a:t>
            </a:r>
            <a:r>
              <a:rPr lang="ko-KR" altLang="en-US" sz="1000" dirty="0"/>
              <a:t>항목에서 </a:t>
            </a:r>
            <a:r>
              <a:rPr lang="en-US" altLang="ko-KR" sz="1000" dirty="0"/>
              <a:t>Low </a:t>
            </a:r>
            <a:r>
              <a:rPr lang="ko-KR" altLang="en-US" sz="1000" dirty="0"/>
              <a:t>선택</a:t>
            </a:r>
          </a:p>
          <a:p>
            <a:r>
              <a:rPr lang="en-US" altLang="ko-KR" sz="1000" dirty="0"/>
              <a:t>Submit </a:t>
            </a:r>
            <a:r>
              <a:rPr lang="ko-KR" altLang="en-US" sz="1000" dirty="0"/>
              <a:t>버튼 클릭하여 설정 저장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/>
              <a:t>보안 레벨을 </a:t>
            </a:r>
            <a:r>
              <a:rPr lang="en-US" altLang="ko-KR" sz="1000" dirty="0"/>
              <a:t>Low</a:t>
            </a:r>
            <a:r>
              <a:rPr lang="ko-KR" altLang="en-US" sz="1000" dirty="0"/>
              <a:t>로 설정하면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실습자가</a:t>
            </a:r>
            <a:r>
              <a:rPr lang="ko-KR" altLang="en-US" sz="1000" dirty="0"/>
              <a:t> 취약한 상태의 웹 애플리케이션을 직접 체험할 수 있음</a:t>
            </a:r>
          </a:p>
          <a:p>
            <a:r>
              <a:rPr lang="en-US" altLang="ko-KR" sz="1000" dirty="0"/>
              <a:t>XSS, SQL Injection, Command Injection </a:t>
            </a:r>
            <a:r>
              <a:rPr lang="ko-KR" altLang="en-US" sz="1000" dirty="0"/>
              <a:t>등의 공격이 방어되지 않아 실습 및 분석 용이</a:t>
            </a:r>
          </a:p>
          <a:p>
            <a:r>
              <a:rPr lang="ko-KR" altLang="en-US" sz="1000" dirty="0"/>
              <a:t>실제 보안 강화 전</a:t>
            </a:r>
            <a:r>
              <a:rPr lang="en-US" altLang="ko-KR" sz="1000" dirty="0"/>
              <a:t>/</a:t>
            </a:r>
            <a:r>
              <a:rPr lang="ko-KR" altLang="en-US" sz="1000" dirty="0"/>
              <a:t>후 차이를 비교해보는 데 유용함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8266" y="1113713"/>
            <a:ext cx="46559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/>
              <a:t>Prepared Statement </a:t>
            </a:r>
            <a:r>
              <a:rPr lang="ko-KR" altLang="en-US" sz="1000" dirty="0"/>
              <a:t>사용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PDO, </a:t>
            </a:r>
            <a:r>
              <a:rPr lang="en-US" altLang="ko-KR" sz="1000" dirty="0" err="1"/>
              <a:t>MySQLi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입력값을</a:t>
            </a:r>
            <a:r>
              <a:rPr lang="ko-KR" altLang="en-US" sz="1000" dirty="0"/>
              <a:t> 쿼리에 직접 넣지 않고 바인딩 처리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 = $</a:t>
            </a:r>
            <a:r>
              <a:rPr lang="en-US" altLang="ko-KR" sz="1000" dirty="0" err="1"/>
              <a:t>pdo</a:t>
            </a:r>
            <a:r>
              <a:rPr lang="en-US" altLang="ko-KR" sz="1000" dirty="0"/>
              <a:t>-&gt;prepare("SELECT * FROM users WHERE id = ?");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-&gt;execute([$id]);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출력 시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 </a:t>
            </a:r>
            <a:r>
              <a:rPr lang="ko-KR" altLang="en-US" sz="1000" dirty="0"/>
              <a:t>사용해 특수 문자 </a:t>
            </a:r>
            <a:r>
              <a:rPr lang="ko-KR" altLang="en-US" sz="1000" dirty="0" err="1"/>
              <a:t>인코딩</a:t>
            </a:r>
            <a:endParaRPr lang="ko-KR" altLang="en-US" sz="1000" dirty="0"/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검증 함께 적용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 err="1"/>
              <a:t>shell_exec</a:t>
            </a:r>
            <a:r>
              <a:rPr lang="en-US" altLang="ko-KR" sz="1000" dirty="0"/>
              <a:t>() </a:t>
            </a:r>
            <a:r>
              <a:rPr lang="ko-KR" altLang="en-US" sz="1000" dirty="0"/>
              <a:t>등에 직접 전달하지 않음</a:t>
            </a:r>
          </a:p>
          <a:p>
            <a:r>
              <a:rPr lang="ko-KR" altLang="en-US" sz="1000" dirty="0"/>
              <a:t>허용된 명령어만 실행 </a:t>
            </a:r>
            <a:r>
              <a:rPr lang="en-US" altLang="ko-KR" sz="1000" dirty="0"/>
              <a:t>(</a:t>
            </a:r>
            <a:r>
              <a:rPr lang="ko-KR" altLang="en-US" sz="1000" dirty="0"/>
              <a:t>화이트리스트 방식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if (</a:t>
            </a:r>
            <a:r>
              <a:rPr lang="en-US" altLang="ko-KR" sz="1000" dirty="0" err="1"/>
              <a:t>in_array</a:t>
            </a:r>
            <a:r>
              <a:rPr lang="en-US" altLang="ko-KR" sz="1000" dirty="0"/>
              <a:t>($</a:t>
            </a:r>
            <a:r>
              <a:rPr lang="en-US" altLang="ko-KR" sz="1000" dirty="0" err="1"/>
              <a:t>user_input</a:t>
            </a:r>
            <a:r>
              <a:rPr lang="en-US" altLang="ko-KR" sz="1000" dirty="0"/>
              <a:t>, ['eth0', 'lo'])) { ... }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각 폼에 </a:t>
            </a:r>
            <a:r>
              <a:rPr lang="en-US" altLang="ko-KR" sz="1000" dirty="0"/>
              <a:t>CSRF </a:t>
            </a:r>
            <a:r>
              <a:rPr lang="ko-KR" altLang="en-US" sz="1000" dirty="0"/>
              <a:t>토큰 추가</a:t>
            </a:r>
          </a:p>
          <a:p>
            <a:r>
              <a:rPr lang="ko-KR" altLang="en-US" sz="1000" dirty="0"/>
              <a:t>세션 기반으로 </a:t>
            </a:r>
            <a:r>
              <a:rPr lang="ko-KR" altLang="en-US" sz="1000" dirty="0" err="1"/>
              <a:t>난수</a:t>
            </a:r>
            <a:r>
              <a:rPr lang="ko-KR" altLang="en-US" sz="1000" dirty="0"/>
              <a:t> 생성 → 전송 시 토큰 비교로 검증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&lt;input type="hidden" name="</a:t>
            </a:r>
            <a:r>
              <a:rPr lang="en-US" altLang="ko-KR" sz="1000" dirty="0" err="1"/>
              <a:t>csrf_token</a:t>
            </a:r>
            <a:r>
              <a:rPr lang="en-US" altLang="ko-KR" sz="1000" dirty="0"/>
              <a:t>" value="..."&gt; </a:t>
            </a:r>
            <a:r>
              <a:rPr lang="ko-KR" altLang="en-US" sz="1000" dirty="0"/>
              <a:t>와 서버에서 토큰 비교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/>
              <a:t>X-Content-Type-Options: </a:t>
            </a:r>
            <a:r>
              <a:rPr lang="en-US" altLang="ko-KR" sz="1000" dirty="0" err="1"/>
              <a:t>nosniff</a:t>
            </a:r>
            <a:endParaRPr lang="en-US" altLang="ko-KR" sz="1000" dirty="0"/>
          </a:p>
          <a:p>
            <a:r>
              <a:rPr lang="en-US" altLang="ko-KR" sz="1000" dirty="0"/>
              <a:t>X-Frame-Options: DENY</a:t>
            </a:r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0" y="2110323"/>
            <a:ext cx="2524477" cy="314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19" y="1109625"/>
            <a:ext cx="1169508" cy="230824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318889" y="21185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617686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 Upload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취약점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웹쉘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삽입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ko-KR" altLang="en-US" sz="1000" dirty="0" err="1"/>
              <a:t>확장자</a:t>
            </a:r>
            <a:r>
              <a:rPr lang="ko-KR" altLang="en-US" sz="1000" dirty="0"/>
              <a:t> 우회</a:t>
            </a:r>
            <a:r>
              <a:rPr lang="en-US" altLang="ko-KR" sz="1000" dirty="0"/>
              <a:t>, MIME </a:t>
            </a:r>
            <a:r>
              <a:rPr lang="ko-KR" altLang="en-US" sz="1000" dirty="0"/>
              <a:t>속이기 등 기법을 통해 </a:t>
            </a:r>
            <a:r>
              <a:rPr lang="ko-KR" altLang="en-US" sz="1000" dirty="0" err="1"/>
              <a:t>웹쉘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</a:t>
            </a:r>
            <a:r>
              <a:rPr lang="ko-KR" altLang="en-US" sz="1000" dirty="0"/>
              <a:t>등</a:t>
            </a:r>
            <a:r>
              <a:rPr lang="en-US" altLang="ko-KR" sz="1000" dirty="0"/>
              <a:t>)</a:t>
            </a:r>
            <a:r>
              <a:rPr lang="ko-KR" altLang="en-US" sz="1000" dirty="0"/>
              <a:t>을 업로드하여 서버 측에서 실행 가능한지 확인</a:t>
            </a:r>
          </a:p>
          <a:p>
            <a:r>
              <a:rPr lang="ko-KR" altLang="en-US" sz="1000" dirty="0"/>
              <a:t>서버가 업로드 파일을 검증 없이 저장 및 실행하는지 테스트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에서 </a:t>
            </a:r>
            <a:r>
              <a:rPr lang="en-US" altLang="ko-KR" sz="1000" dirty="0"/>
              <a:t>File Upload </a:t>
            </a:r>
            <a:r>
              <a:rPr lang="ko-KR" altLang="en-US" sz="1000" dirty="0"/>
              <a:t>메뉴 접속</a:t>
            </a:r>
          </a:p>
          <a:p>
            <a:r>
              <a:rPr lang="en-US" altLang="ko-KR" sz="1000" dirty="0"/>
              <a:t>.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</a:t>
            </a:r>
            <a:r>
              <a:rPr lang="ko-KR" altLang="en-US" sz="1000" dirty="0" err="1"/>
              <a:t>웹쉘</a:t>
            </a:r>
            <a:r>
              <a:rPr lang="ko-KR" altLang="en-US" sz="1000" dirty="0"/>
              <a:t> 파일 생성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&lt;?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system($_GET['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']); ?&gt;)</a:t>
            </a:r>
          </a:p>
          <a:p>
            <a:r>
              <a:rPr lang="ko-KR" altLang="en-US" sz="1000" dirty="0" err="1"/>
              <a:t>확장자를</a:t>
            </a:r>
            <a:r>
              <a:rPr lang="ko-KR" altLang="en-US" sz="1000" dirty="0"/>
              <a:t> 우회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shell.php.jpg, </a:t>
            </a:r>
            <a:r>
              <a:rPr lang="en-US" altLang="ko-KR" sz="1000" dirty="0" err="1"/>
              <a:t>shell.pHp</a:t>
            </a:r>
            <a:r>
              <a:rPr lang="en-US" altLang="ko-KR" sz="1000" dirty="0"/>
              <a:t>)</a:t>
            </a:r>
            <a:r>
              <a:rPr lang="ko-KR" altLang="en-US" sz="1000" dirty="0"/>
              <a:t>하거나 </a:t>
            </a:r>
            <a:r>
              <a:rPr lang="en-US" altLang="ko-KR" sz="1000" dirty="0"/>
              <a:t>MIME </a:t>
            </a:r>
            <a:r>
              <a:rPr lang="ko-KR" altLang="en-US" sz="1000" dirty="0"/>
              <a:t>속여서 업로드</a:t>
            </a:r>
          </a:p>
          <a:p>
            <a:r>
              <a:rPr lang="ko-KR" altLang="en-US" sz="1000" dirty="0"/>
              <a:t>업로드 성공 시 웹 경로에서 접근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/hackable/uploads/</a:t>
            </a:r>
            <a:r>
              <a:rPr lang="en-US" altLang="ko-KR" sz="1000" dirty="0" err="1"/>
              <a:t>shell.php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주소창에</a:t>
            </a:r>
            <a:r>
              <a:rPr lang="ko-KR" altLang="en-US" sz="1000" dirty="0"/>
              <a:t> </a:t>
            </a:r>
            <a:r>
              <a:rPr lang="en-US" altLang="ko-KR" sz="1000" dirty="0"/>
              <a:t>?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=</a:t>
            </a:r>
            <a:r>
              <a:rPr lang="en-US" altLang="ko-KR" sz="1000" dirty="0" err="1"/>
              <a:t>whoami</a:t>
            </a:r>
            <a:r>
              <a:rPr lang="en-US" altLang="ko-KR" sz="1000" dirty="0"/>
              <a:t> </a:t>
            </a:r>
            <a:r>
              <a:rPr lang="ko-KR" altLang="en-US" sz="1000" dirty="0"/>
              <a:t>등 명령 실행 확인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/>
              <a:t>업로드 기능이 취약하면 공격자가 서버를 장악할 수 있음</a:t>
            </a:r>
          </a:p>
          <a:p>
            <a:r>
              <a:rPr lang="ko-KR" altLang="en-US" sz="1000" dirty="0"/>
              <a:t>시스템 명령 실행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백도어</a:t>
            </a:r>
            <a:r>
              <a:rPr lang="ko-KR" altLang="en-US" sz="1000" dirty="0"/>
              <a:t> 설치</a:t>
            </a:r>
            <a:r>
              <a:rPr lang="en-US" altLang="ko-KR" sz="1000" dirty="0"/>
              <a:t>, DB </a:t>
            </a:r>
            <a:r>
              <a:rPr lang="ko-KR" altLang="en-US" sz="1000" dirty="0"/>
              <a:t>탈취 등 심각한 피해 발생 가능</a:t>
            </a:r>
          </a:p>
          <a:p>
            <a:r>
              <a:rPr lang="ko-KR" altLang="en-US" sz="1000" dirty="0"/>
              <a:t>파일 </a:t>
            </a:r>
            <a:r>
              <a:rPr lang="ko-KR" altLang="en-US" sz="1000" dirty="0" err="1"/>
              <a:t>확장자</a:t>
            </a:r>
            <a:r>
              <a:rPr lang="en-US" altLang="ko-KR" sz="1000" dirty="0"/>
              <a:t>, MIME, </a:t>
            </a:r>
            <a:r>
              <a:rPr lang="ko-KR" altLang="en-US" sz="1000" dirty="0"/>
              <a:t>경로 검증 등 다중 </a:t>
            </a:r>
            <a:r>
              <a:rPr lang="ko-KR" altLang="en-US" sz="1000" dirty="0" err="1"/>
              <a:t>필터링의</a:t>
            </a:r>
            <a:r>
              <a:rPr lang="ko-KR" altLang="en-US" sz="1000" dirty="0"/>
              <a:t> 중요성을 이해하는 데 유용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15710"/>
            <a:ext cx="4655975" cy="5170646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/>
              <a:t>Prepared Statement </a:t>
            </a:r>
            <a:r>
              <a:rPr lang="ko-KR" altLang="en-US" sz="1000" dirty="0"/>
              <a:t>사용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PDO, </a:t>
            </a:r>
            <a:r>
              <a:rPr lang="en-US" altLang="ko-KR" sz="1000" dirty="0" err="1"/>
              <a:t>MySQLi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입력값을</a:t>
            </a:r>
            <a:r>
              <a:rPr lang="ko-KR" altLang="en-US" sz="1000" dirty="0"/>
              <a:t> 쿼리에 직접 넣지 않고 바인딩 처리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 = $</a:t>
            </a:r>
            <a:r>
              <a:rPr lang="en-US" altLang="ko-KR" sz="1000" dirty="0" err="1"/>
              <a:t>pdo</a:t>
            </a:r>
            <a:r>
              <a:rPr lang="en-US" altLang="ko-KR" sz="1000" dirty="0"/>
              <a:t>-&gt;prepare("SELECT * FROM users WHERE id = ?");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-&gt;execute([$id]);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출력 시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 </a:t>
            </a:r>
            <a:r>
              <a:rPr lang="ko-KR" altLang="en-US" sz="1000" dirty="0"/>
              <a:t>사용해 특수 문자 </a:t>
            </a:r>
            <a:r>
              <a:rPr lang="ko-KR" altLang="en-US" sz="1000" dirty="0" err="1"/>
              <a:t>인코딩</a:t>
            </a:r>
            <a:endParaRPr lang="ko-KR" altLang="en-US" sz="1000" dirty="0"/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검증 함께 적용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 err="1"/>
              <a:t>shell_exec</a:t>
            </a:r>
            <a:r>
              <a:rPr lang="en-US" altLang="ko-KR" sz="1000" dirty="0"/>
              <a:t>() </a:t>
            </a:r>
            <a:r>
              <a:rPr lang="ko-KR" altLang="en-US" sz="1000" dirty="0"/>
              <a:t>등에 직접 전달하지 않음</a:t>
            </a:r>
          </a:p>
          <a:p>
            <a:r>
              <a:rPr lang="ko-KR" altLang="en-US" sz="1000" dirty="0"/>
              <a:t>허용된 명령어만 실행 </a:t>
            </a:r>
            <a:r>
              <a:rPr lang="en-US" altLang="ko-KR" sz="1000" dirty="0"/>
              <a:t>(</a:t>
            </a:r>
            <a:r>
              <a:rPr lang="ko-KR" altLang="en-US" sz="1000" dirty="0"/>
              <a:t>화이트리스트 방식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if (</a:t>
            </a:r>
            <a:r>
              <a:rPr lang="en-US" altLang="ko-KR" sz="1000" dirty="0" err="1"/>
              <a:t>in_array</a:t>
            </a:r>
            <a:r>
              <a:rPr lang="en-US" altLang="ko-KR" sz="1000" dirty="0"/>
              <a:t>($</a:t>
            </a:r>
            <a:r>
              <a:rPr lang="en-US" altLang="ko-KR" sz="1000" dirty="0" err="1"/>
              <a:t>user_input</a:t>
            </a:r>
            <a:r>
              <a:rPr lang="en-US" altLang="ko-KR" sz="1000" dirty="0"/>
              <a:t>, ['eth0', 'lo'])) { ... }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각 폼에 </a:t>
            </a:r>
            <a:r>
              <a:rPr lang="en-US" altLang="ko-KR" sz="1000" dirty="0"/>
              <a:t>CSRF </a:t>
            </a:r>
            <a:r>
              <a:rPr lang="ko-KR" altLang="en-US" sz="1000" dirty="0"/>
              <a:t>토큰 추가</a:t>
            </a:r>
          </a:p>
          <a:p>
            <a:r>
              <a:rPr lang="ko-KR" altLang="en-US" sz="1000" dirty="0"/>
              <a:t>세션 기반으로 </a:t>
            </a:r>
            <a:r>
              <a:rPr lang="ko-KR" altLang="en-US" sz="1000" dirty="0" err="1"/>
              <a:t>난수</a:t>
            </a:r>
            <a:r>
              <a:rPr lang="ko-KR" altLang="en-US" sz="1000" dirty="0"/>
              <a:t> 생성 → 전송 시 토큰 비교로 검증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&lt;input type="hidden" name="</a:t>
            </a:r>
            <a:r>
              <a:rPr lang="en-US" altLang="ko-KR" sz="1000" dirty="0" err="1"/>
              <a:t>csrf_token</a:t>
            </a:r>
            <a:r>
              <a:rPr lang="en-US" altLang="ko-KR" sz="1000" dirty="0"/>
              <a:t>" value="..."&gt; </a:t>
            </a:r>
            <a:r>
              <a:rPr lang="ko-KR" altLang="en-US" sz="1000" dirty="0"/>
              <a:t>와 서버에서 토큰 비교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/>
              <a:t>X-Content-Type-Options: </a:t>
            </a:r>
            <a:r>
              <a:rPr lang="en-US" altLang="ko-KR" sz="1000" dirty="0" err="1"/>
              <a:t>nosniff</a:t>
            </a:r>
            <a:endParaRPr lang="en-US" altLang="ko-KR" sz="1000" dirty="0"/>
          </a:p>
          <a:p>
            <a:r>
              <a:rPr lang="en-US" altLang="ko-KR" sz="1000" dirty="0"/>
              <a:t>X-Frame-Options: DENY</a:t>
            </a:r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17" name="오른쪽 화살표 16"/>
          <p:cNvSpPr/>
          <p:nvPr/>
        </p:nvSpPr>
        <p:spPr>
          <a:xfrm rot="3018235">
            <a:off x="2982008" y="171410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115710"/>
            <a:ext cx="3030567" cy="5221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67" y="1628058"/>
            <a:ext cx="1918172" cy="109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" y="2754233"/>
            <a:ext cx="3737594" cy="66507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7647338">
            <a:off x="2895014" y="232659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743231"/>
            <a:ext cx="4655975" cy="36049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970" y="4101715"/>
            <a:ext cx="46466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네트워크를 통해 전송되는 데이터를 </a:t>
            </a:r>
            <a:r>
              <a:rPr lang="ko-KR" altLang="en-US" sz="1000" b="1" dirty="0"/>
              <a:t>몰래 가로채어 감청</a:t>
            </a:r>
            <a:r>
              <a:rPr lang="ko-KR" altLang="en-US" sz="1000" dirty="0"/>
              <a:t>하는 해킹 기법이다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공격자는 </a:t>
            </a:r>
            <a:r>
              <a:rPr lang="ko-KR" altLang="en-US" sz="1000" b="1" dirty="0"/>
              <a:t>중간에 위치한 네트워크 장비</a:t>
            </a:r>
            <a:r>
              <a:rPr lang="ko-KR" altLang="en-US" sz="1000" dirty="0"/>
              <a:t>처럼 가장하거나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같은 네트워크에 존재하면서 </a:t>
            </a:r>
            <a:r>
              <a:rPr lang="ko-KR" altLang="en-US" sz="1000" b="1" dirty="0"/>
              <a:t>전송 중인 패킷을 엿보거나 저장</a:t>
            </a:r>
            <a:r>
              <a:rPr lang="ko-KR" altLang="en-US" sz="1000" dirty="0"/>
              <a:t>할 수 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현재 </a:t>
            </a:r>
            <a:r>
              <a:rPr lang="en-US" altLang="ko-KR" sz="1000" dirty="0"/>
              <a:t>TCP </a:t>
            </a:r>
            <a:r>
              <a:rPr lang="ko-KR" altLang="en-US" sz="1000" dirty="0"/>
              <a:t>통신</a:t>
            </a:r>
            <a:r>
              <a:rPr lang="en-US" altLang="ko-KR" sz="1000" dirty="0"/>
              <a:t>, ARP </a:t>
            </a:r>
            <a:r>
              <a:rPr lang="ko-KR" altLang="en-US" sz="1000" dirty="0"/>
              <a:t>질의 등이 보인다</a:t>
            </a:r>
            <a:r>
              <a:rPr lang="en-US" altLang="ko-KR" sz="1000" dirty="0"/>
              <a:t>.</a:t>
            </a:r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21077"/>
            <a:ext cx="465597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/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HTTPS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웹 로그인 정보를 암호화하여 탈취 방지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Apache </a:t>
            </a:r>
            <a:r>
              <a:rPr lang="ko-KR" altLang="en-US" sz="1000" dirty="0"/>
              <a:t>서버에 </a:t>
            </a:r>
            <a:r>
              <a:rPr lang="en-US" altLang="ko-KR" sz="1000" dirty="0"/>
              <a:t>HTTPS </a:t>
            </a:r>
            <a:r>
              <a:rPr lang="ko-KR" altLang="en-US" sz="1000" dirty="0"/>
              <a:t>설정 후 브라우저에서 </a:t>
            </a:r>
            <a:r>
              <a:rPr lang="en-US" altLang="ko-KR" sz="1000" dirty="0"/>
              <a:t>https</a:t>
            </a:r>
            <a:r>
              <a:rPr lang="ko-KR" altLang="en-US" sz="1000" dirty="0"/>
              <a:t>로 접속 → </a:t>
            </a:r>
            <a:r>
              <a:rPr lang="en-US" altLang="ko-KR" sz="1000" dirty="0"/>
              <a:t>Wireshark</a:t>
            </a:r>
            <a:r>
              <a:rPr lang="ko-KR" altLang="en-US" sz="1000" dirty="0"/>
              <a:t>에서 내용이 암호화되어 보이지 않음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민감 정보가 </a:t>
            </a:r>
            <a:r>
              <a:rPr lang="ko-KR" altLang="en-US" sz="1000" dirty="0" err="1"/>
              <a:t>평문으로</a:t>
            </a:r>
            <a:r>
              <a:rPr lang="ko-KR" altLang="en-US" sz="1000" dirty="0"/>
              <a:t> 전송되지 않도록 보호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Static ARP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ARP Spoofing </a:t>
            </a:r>
            <a:r>
              <a:rPr lang="ko-KR" altLang="en-US" sz="1000" dirty="0"/>
              <a:t>방지로 중간자 공격 차단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ko-KR" altLang="en-US" sz="1000" dirty="0"/>
              <a:t>클라이언트에서 게이트웨이의 </a:t>
            </a:r>
            <a:r>
              <a:rPr lang="en-US" altLang="ko-KR" sz="1000" dirty="0"/>
              <a:t>MAC </a:t>
            </a:r>
            <a:r>
              <a:rPr lang="ko-KR" altLang="en-US" sz="1000" dirty="0"/>
              <a:t>주소를 고정 등록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위조된 </a:t>
            </a:r>
            <a:r>
              <a:rPr lang="en-US" altLang="ko-KR" sz="1000" dirty="0"/>
              <a:t>ARP </a:t>
            </a:r>
            <a:r>
              <a:rPr lang="ko-KR" altLang="en-US" sz="1000" dirty="0"/>
              <a:t>응답을 무시하고 네트워크 무결성 유지</a:t>
            </a:r>
            <a:endParaRPr lang="en-US" altLang="ko-KR" sz="1000" dirty="0"/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ArpON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도구 사용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ARP </a:t>
            </a:r>
            <a:r>
              <a:rPr lang="ko-KR" altLang="en-US" sz="1000" dirty="0"/>
              <a:t>공격 탐지 및 자동 방어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ArpON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데몬을</a:t>
            </a:r>
            <a:r>
              <a:rPr lang="ko-KR" altLang="en-US" sz="1000" dirty="0"/>
              <a:t> 설치하고 실행하여 실시간 </a:t>
            </a:r>
            <a:r>
              <a:rPr lang="en-US" altLang="ko-KR" sz="1000" dirty="0"/>
              <a:t>ARP </a:t>
            </a:r>
            <a:r>
              <a:rPr lang="ko-KR" altLang="en-US" sz="1000" dirty="0"/>
              <a:t>감시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ARP </a:t>
            </a:r>
            <a:r>
              <a:rPr lang="ko-KR" altLang="en-US" sz="1000" dirty="0"/>
              <a:t>기반 공격이 발생하면 자동으로 차단하거나 경고</a:t>
            </a: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VPN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전체 네트워크 트래픽을 암호화된 터널로 보호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ko-KR" altLang="en-US" sz="1000" dirty="0"/>
              <a:t>클라이언트에서 </a:t>
            </a:r>
            <a:r>
              <a:rPr lang="en-US" altLang="ko-KR" sz="1000" dirty="0"/>
              <a:t>VPN</a:t>
            </a:r>
            <a:r>
              <a:rPr lang="ko-KR" altLang="en-US" sz="1000" dirty="0"/>
              <a:t>에 연결 → </a:t>
            </a:r>
            <a:r>
              <a:rPr lang="en-US" altLang="ko-KR" sz="1000" dirty="0"/>
              <a:t>Wireshark</a:t>
            </a:r>
            <a:r>
              <a:rPr lang="ko-KR" altLang="en-US" sz="1000" dirty="0"/>
              <a:t>로 봐도 데이터가 암호화되어 내용 파악 불가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네트워크 내부에서도 </a:t>
            </a:r>
            <a:r>
              <a:rPr lang="ko-KR" altLang="en-US" sz="1000" dirty="0" err="1"/>
              <a:t>스니핑</a:t>
            </a:r>
            <a:r>
              <a:rPr lang="ko-KR" altLang="en-US" sz="1000" dirty="0"/>
              <a:t> 불가능한 환경 구축</a:t>
            </a:r>
            <a:endParaRPr lang="en-US" altLang="ko-KR" sz="1000" dirty="0"/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SSH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Telnet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원격 접속 시 </a:t>
            </a:r>
            <a:r>
              <a:rPr lang="ko-KR" altLang="en-US" sz="1000" dirty="0" err="1"/>
              <a:t>평문</a:t>
            </a:r>
            <a:r>
              <a:rPr lang="ko-KR" altLang="en-US" sz="1000" dirty="0"/>
              <a:t> 인증 방지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Telnet</a:t>
            </a:r>
            <a:r>
              <a:rPr lang="ko-KR" altLang="en-US" sz="1000" dirty="0"/>
              <a:t>은 비활성화하고 </a:t>
            </a:r>
            <a:r>
              <a:rPr lang="en-US" altLang="ko-KR" sz="1000" dirty="0"/>
              <a:t>SSH</a:t>
            </a:r>
            <a:r>
              <a:rPr lang="ko-KR" altLang="en-US" sz="1000" dirty="0"/>
              <a:t>만 허용 → </a:t>
            </a:r>
            <a:r>
              <a:rPr lang="ko-KR" altLang="en-US" sz="1000" dirty="0" err="1"/>
              <a:t>스니핑으로도</a:t>
            </a:r>
            <a:r>
              <a:rPr lang="ko-KR" altLang="en-US" sz="1000" dirty="0"/>
              <a:t> 로그인 정보 탈취 불가능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안전한 원격 관리 환경 제공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0" y="1748478"/>
            <a:ext cx="4646646" cy="2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3" name="직사각형 4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754857" y="2668715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49976" y="2843605"/>
            <a:ext cx="4320000" cy="1993578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실행 단추: 사용자 지정 22">
            <a:hlinkClick r:id="" action="ppaction://noaction" highlightClick="1"/>
          </p:cNvPr>
          <p:cNvSpPr/>
          <p:nvPr/>
        </p:nvSpPr>
        <p:spPr>
          <a:xfrm>
            <a:off x="10905341" y="440533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76" y="2838336"/>
            <a:ext cx="2353003" cy="562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8" y="3647789"/>
            <a:ext cx="4327328" cy="251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48" y="4129086"/>
            <a:ext cx="4327328" cy="46873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55184" y="2859338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55184" y="3039337"/>
            <a:ext cx="4320000" cy="145575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5092752" y="285472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092573" y="2860414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7" y="3053189"/>
            <a:ext cx="4314777" cy="575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" y="3876260"/>
            <a:ext cx="4314777" cy="3768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7797" y="3630039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게이트웨이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주소가 </a:t>
            </a:r>
            <a:r>
              <a:rPr lang="en-US" altLang="ko-KR" sz="1000" dirty="0">
                <a:solidFill>
                  <a:schemeClr val="bg1"/>
                </a:solidFill>
              </a:rPr>
              <a:t>kali mac </a:t>
            </a:r>
            <a:r>
              <a:rPr lang="ko-KR" altLang="en-US" sz="1000" dirty="0">
                <a:solidFill>
                  <a:schemeClr val="bg1"/>
                </a:solidFill>
              </a:rPr>
              <a:t>주소로 변경된 것이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931" y="4246898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Google ping</a:t>
            </a:r>
            <a:r>
              <a:rPr lang="ko-KR" altLang="en-US" sz="1000" dirty="0">
                <a:solidFill>
                  <a:schemeClr val="bg1"/>
                </a:solidFill>
              </a:rPr>
              <a:t>을 쏘면 </a:t>
            </a:r>
            <a:r>
              <a:rPr lang="en-US" altLang="ko-KR" sz="1000" dirty="0">
                <a:solidFill>
                  <a:schemeClr val="bg1"/>
                </a:solidFill>
              </a:rPr>
              <a:t>kali(192.168.100.133</a:t>
            </a:r>
            <a:r>
              <a:rPr lang="ko-KR" altLang="en-US" sz="1000" dirty="0">
                <a:solidFill>
                  <a:schemeClr val="bg1"/>
                </a:solidFill>
              </a:rPr>
              <a:t>을 지나가는게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1990" y="3381983"/>
            <a:ext cx="2660650" cy="19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0115" y="4119300"/>
            <a:ext cx="917575" cy="127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3454" y="2851105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49976" y="2645075"/>
            <a:ext cx="4101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Kali 2023.03(192.168.100.133)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924" y="3399953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모니터링 도구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</a:rPr>
              <a:t>스푸핑</a:t>
            </a:r>
            <a:r>
              <a:rPr lang="ko-KR" altLang="en-US" sz="1000" dirty="0">
                <a:solidFill>
                  <a:schemeClr val="bg1"/>
                </a:solidFill>
              </a:rPr>
              <a:t> 가능 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en-US" altLang="ko-KR" sz="1000" dirty="0" err="1">
                <a:solidFill>
                  <a:schemeClr val="bg1"/>
                </a:solidFill>
              </a:rPr>
              <a:t>bettercap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924" y="3901074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UDP </a:t>
            </a:r>
            <a:r>
              <a:rPr lang="ko-KR" altLang="en-US" sz="1000" dirty="0" err="1">
                <a:solidFill>
                  <a:schemeClr val="bg1"/>
                </a:solidFill>
              </a:rPr>
              <a:t>통신중인걸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볼수</a:t>
            </a:r>
            <a:r>
              <a:rPr lang="ko-KR" altLang="en-US" sz="1000" dirty="0">
                <a:solidFill>
                  <a:schemeClr val="bg1"/>
                </a:solidFill>
              </a:rPr>
              <a:t>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7469" y="4590961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을 타겟으로 잡아두고 핑 쏘는 것을 확인 가능</a:t>
            </a:r>
            <a:r>
              <a:rPr lang="en-US" altLang="ko-KR" sz="1000" dirty="0">
                <a:solidFill>
                  <a:schemeClr val="bg1"/>
                </a:solidFill>
              </a:rPr>
              <a:t>.(MITM)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454" y="942392"/>
            <a:ext cx="10018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</a:rPr>
              <a:t>스푸핑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(Spoofing)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1300" dirty="0">
                <a:solidFill>
                  <a:schemeClr val="bg1"/>
                </a:solidFill>
              </a:rPr>
              <a:t> 네트워크에서 자신의 신원을 속여 다른 컴퓨터를 속이거나 오해하게 만드는 행위를 말함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MITM (Man-in-the-Middle)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**중간자 공격</a:t>
            </a:r>
            <a:r>
              <a:rPr lang="en-US" altLang="ko-KR" sz="1300" dirty="0">
                <a:solidFill>
                  <a:schemeClr val="bg1"/>
                </a:solidFill>
              </a:rPr>
              <a:t>(MITM)**</a:t>
            </a:r>
            <a:r>
              <a:rPr lang="ko-KR" altLang="en-US" sz="1300" dirty="0">
                <a:solidFill>
                  <a:schemeClr val="bg1"/>
                </a:solidFill>
              </a:rPr>
              <a:t>은 피해자와 서버 사이의 통신을 가로채는 공격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양쪽 모두 공격자가 중간에 있다는 사실을 모름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5523115" y="3393475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11155126" y="3381983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71758" y="3583872"/>
            <a:ext cx="718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google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7" name="실행 단추: 사용자 지정 46">
            <a:hlinkClick r:id="" action="ppaction://noaction" highlightClick="1"/>
          </p:cNvPr>
          <p:cNvSpPr/>
          <p:nvPr/>
        </p:nvSpPr>
        <p:spPr>
          <a:xfrm>
            <a:off x="10893526" y="266869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셈 기호 21"/>
          <p:cNvSpPr/>
          <p:nvPr/>
        </p:nvSpPr>
        <p:spPr>
          <a:xfrm>
            <a:off x="10889404" y="266708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07536" y="2253039"/>
            <a:ext cx="4320000" cy="3161596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07536" y="2424265"/>
            <a:ext cx="4320000" cy="299037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4743736" y="224917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4740945" y="224677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0612" y="2212681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" y="4115059"/>
            <a:ext cx="4319498" cy="5290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9" y="2431983"/>
            <a:ext cx="4312907" cy="17103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7" y="4920868"/>
            <a:ext cx="4323399" cy="163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79772" y="1115709"/>
            <a:ext cx="4655975" cy="5343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537" y="4650201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사용하게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947" y="5083749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설정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612" y="1394727"/>
            <a:ext cx="506030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5953"/>
              </p:ext>
            </p:extLst>
          </p:nvPr>
        </p:nvGraphicFramePr>
        <p:xfrm>
          <a:off x="6898433" y="1444029"/>
          <a:ext cx="4637314" cy="178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992">
                  <a:extLst>
                    <a:ext uri="{9D8B030D-6E8A-4147-A177-3AD203B41FA5}">
                      <a16:colId xmlns:a16="http://schemas.microsoft.com/office/drawing/2014/main" val="1498637395"/>
                    </a:ext>
                  </a:extLst>
                </a:gridCol>
                <a:gridCol w="3182322">
                  <a:extLst>
                    <a:ext uri="{9D8B030D-6E8A-4147-A177-3AD203B41FA5}">
                      <a16:colId xmlns:a16="http://schemas.microsoft.com/office/drawing/2014/main" val="163089897"/>
                    </a:ext>
                  </a:extLst>
                </a:gridCol>
              </a:tblGrid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 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72505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정적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주소를 고정해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 변조 차단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11108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Arpwatch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설치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테이블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변경시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감지하고 알림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687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Vlan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분리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스푸핑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위험이 있는 영역과 중요한 장비를 분리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0188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스위치에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DAI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활성화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Dynamic ARP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Inspectioni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비정상 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차단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기업용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26593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IP-MAC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바인딩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별로 허용된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만 통신 가능하게 설정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87508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6590"/>
              </p:ext>
            </p:extLst>
          </p:nvPr>
        </p:nvGraphicFramePr>
        <p:xfrm>
          <a:off x="6896158" y="3562325"/>
          <a:ext cx="4639590" cy="289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17">
                  <a:extLst>
                    <a:ext uri="{9D8B030D-6E8A-4147-A177-3AD203B41FA5}">
                      <a16:colId xmlns:a16="http://schemas.microsoft.com/office/drawing/2014/main" val="413752845"/>
                    </a:ext>
                  </a:extLst>
                </a:gridCol>
                <a:gridCol w="1692943">
                  <a:extLst>
                    <a:ext uri="{9D8B030D-6E8A-4147-A177-3AD203B41FA5}">
                      <a16:colId xmlns:a16="http://schemas.microsoft.com/office/drawing/2014/main" val="2160950172"/>
                    </a:ext>
                  </a:extLst>
                </a:gridCol>
                <a:gridCol w="1546530">
                  <a:extLst>
                    <a:ext uri="{9D8B030D-6E8A-4147-A177-3AD203B41FA5}">
                      <a16:colId xmlns:a16="http://schemas.microsoft.com/office/drawing/2014/main" val="1037451629"/>
                    </a:ext>
                  </a:extLst>
                </a:gridCol>
              </a:tblGrid>
              <a:tr h="36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118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HTTPS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트래픽을 암호화해 감청해도 내용 해독 불가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SSLStrip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차단도 포함해야 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6770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인증서 검증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클라이언트가 위조된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읹으서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거부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브라우저 기본 기능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0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VPN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네트워크 전체를 암호화된 터널로 전환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MITM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자체가 무력화 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3843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침입 탐지 시스템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(IDS)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이상 트래픽을 감지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(ARP, DNS,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ICMP)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Wazuh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Snort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58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패킷 감시 툴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neigh,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Wireshark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등으로 실시간 감시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–I eth0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aseline="0" dirty="0" err="1">
                          <a:solidFill>
                            <a:schemeClr val="bg1"/>
                          </a:solidFill>
                        </a:rPr>
                        <a:t>arp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7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2FA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세션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쿠기가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탈취돼도 계정 침해 어려움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OTP,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이메일 인증 등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68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6879771" y="1144076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9772" y="3229524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MITM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927536" y="1861553"/>
            <a:ext cx="1952236" cy="17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3" name="직사각형 1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(Monitoring)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095" y="1127552"/>
            <a:ext cx="3225798" cy="32401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6891" y="1151620"/>
            <a:ext cx="7664441" cy="4997016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1095" y="4367750"/>
            <a:ext cx="3225797" cy="1780887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00" dirty="0">
                <a:solidFill>
                  <a:srgbClr val="FF0000"/>
                </a:solidFill>
              </a:rPr>
              <a:t>호스트 기반 침입 탐지 시스템</a:t>
            </a:r>
            <a:r>
              <a:rPr lang="en-US" altLang="ko-KR" sz="1300" dirty="0">
                <a:solidFill>
                  <a:srgbClr val="FF0000"/>
                </a:solidFill>
              </a:rPr>
              <a:t>(HIDS</a:t>
            </a:r>
            <a:r>
              <a:rPr lang="en-US" altLang="ko-KR" sz="1300" dirty="0" smtClean="0">
                <a:solidFill>
                  <a:srgbClr val="FF0000"/>
                </a:solidFill>
              </a:rPr>
              <a:t>)</a:t>
            </a:r>
            <a:endParaRPr lang="en-US" altLang="ko-KR" sz="1300" dirty="0"/>
          </a:p>
          <a:p>
            <a:r>
              <a:rPr lang="ko-KR" altLang="en-US" sz="1300" dirty="0"/>
              <a:t>로그 분석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모니터링</a:t>
            </a:r>
            <a:r>
              <a:rPr lang="en-US" altLang="ko-KR" sz="1300" dirty="0"/>
              <a:t>, </a:t>
            </a:r>
            <a:r>
              <a:rPr lang="ko-KR" altLang="en-US" sz="1300" dirty="0"/>
              <a:t>위협 탐지</a:t>
            </a:r>
            <a:r>
              <a:rPr lang="en-US" altLang="ko-KR" sz="1300" dirty="0"/>
              <a:t>, </a:t>
            </a:r>
            <a:r>
              <a:rPr lang="ko-KR" altLang="en-US" sz="1300" dirty="0"/>
              <a:t>규정 준수 점검 등을 수행하는 오픈소스 플랫폼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37135"/>
              </p:ext>
            </p:extLst>
          </p:nvPr>
        </p:nvGraphicFramePr>
        <p:xfrm>
          <a:off x="4046892" y="1151619"/>
          <a:ext cx="7664440" cy="502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57">
                  <a:extLst>
                    <a:ext uri="{9D8B030D-6E8A-4147-A177-3AD203B41FA5}">
                      <a16:colId xmlns:a16="http://schemas.microsoft.com/office/drawing/2014/main" val="1960454473"/>
                    </a:ext>
                  </a:extLst>
                </a:gridCol>
                <a:gridCol w="5021283">
                  <a:extLst>
                    <a:ext uri="{9D8B030D-6E8A-4147-A177-3AD203B41FA5}">
                      <a16:colId xmlns:a16="http://schemas.microsoft.com/office/drawing/2014/main" val="878572068"/>
                    </a:ext>
                  </a:extLst>
                </a:gridCol>
              </a:tblGrid>
              <a:tr h="7392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기능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 수집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서버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네트워크 장비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애플리케이션의 로그를 중앙에서 수집 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09209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침입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비정상적인 행위나 보안 위협을 실시간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0214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파일 무결성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검사</a:t>
                      </a:r>
                      <a:r>
                        <a:rPr lang="en-US" altLang="ko-KR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(FIM)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파일 변경 감시 및 알림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0423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감사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구성 상태를 보안 기준에 맞춰 평가 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lt1"/>
                          </a:solidFill>
                          <a:latin typeface="맑은 고딕"/>
                        </a:rPr>
                        <a:t>CISBenchmark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등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0672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경고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조건에 맞는 이벤트에 대해 이메일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 Slack 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등으로 알림 전송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39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위협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인텔리전스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MITRE ATT&amp;CK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기반 공격 패턴 매칭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2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🔍 로그 수집 확인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🚨 보안 이벤트 탐지 (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sudo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, 로그인 시도 등)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68192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74194"/>
            <a:ext cx="4646645" cy="132343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logger : </a:t>
            </a:r>
            <a:r>
              <a:rPr lang="ko-KR" altLang="en-US" sz="1000" dirty="0">
                <a:solidFill>
                  <a:schemeClr val="lt1"/>
                </a:solidFill>
              </a:rPr>
              <a:t>시스템 로그</a:t>
            </a:r>
            <a:r>
              <a:rPr lang="en-US" altLang="ko-KR" sz="1000" dirty="0">
                <a:solidFill>
                  <a:schemeClr val="lt1"/>
                </a:solidFill>
              </a:rPr>
              <a:t>(/</a:t>
            </a:r>
            <a:r>
              <a:rPr lang="en-US" altLang="ko-KR" sz="1000" dirty="0" err="1">
                <a:solidFill>
                  <a:schemeClr val="lt1"/>
                </a:solidFill>
              </a:rPr>
              <a:t>var</a:t>
            </a:r>
            <a:r>
              <a:rPr lang="en-US" altLang="ko-KR" sz="1000" dirty="0">
                <a:solidFill>
                  <a:schemeClr val="lt1"/>
                </a:solidFill>
              </a:rPr>
              <a:t>/log/syslog</a:t>
            </a:r>
            <a:r>
              <a:rPr lang="ko-KR" altLang="en-US" sz="1000" dirty="0">
                <a:solidFill>
                  <a:schemeClr val="lt1"/>
                </a:solidFill>
              </a:rPr>
              <a:t>등</a:t>
            </a:r>
            <a:r>
              <a:rPr lang="en-US" altLang="ko-KR" sz="1000" dirty="0">
                <a:solidFill>
                  <a:schemeClr val="lt1"/>
                </a:solidFill>
              </a:rPr>
              <a:t>)</a:t>
            </a:r>
            <a:r>
              <a:rPr lang="ko-KR" altLang="en-US" sz="1000" dirty="0">
                <a:solidFill>
                  <a:schemeClr val="lt1"/>
                </a:solidFill>
              </a:rPr>
              <a:t>에 </a:t>
            </a:r>
            <a:r>
              <a:rPr lang="ko-KR" altLang="en-US" sz="1000" dirty="0" err="1">
                <a:solidFill>
                  <a:schemeClr val="lt1"/>
                </a:solidFill>
              </a:rPr>
              <a:t>메세지</a:t>
            </a:r>
            <a:r>
              <a:rPr lang="ko-KR" altLang="en-US" sz="1000" dirty="0">
                <a:solidFill>
                  <a:schemeClr val="lt1"/>
                </a:solidFill>
              </a:rPr>
              <a:t> 기록</a:t>
            </a:r>
          </a:p>
          <a:p>
            <a:pPr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Wazuh</a:t>
            </a:r>
            <a:r>
              <a:rPr lang="ko-KR" altLang="en-US" sz="1000" dirty="0">
                <a:solidFill>
                  <a:schemeClr val="lt1"/>
                </a:solidFill>
              </a:rPr>
              <a:t>가 로그 수집 설정이 되어있다면</a:t>
            </a:r>
            <a:r>
              <a:rPr lang="en-US" altLang="ko-KR" sz="1000" dirty="0">
                <a:solidFill>
                  <a:schemeClr val="lt1"/>
                </a:solidFill>
              </a:rPr>
              <a:t>,</a:t>
            </a:r>
            <a:r>
              <a:rPr lang="ko-KR" altLang="en-US" sz="1000" dirty="0">
                <a:solidFill>
                  <a:schemeClr val="lt1"/>
                </a:solidFill>
              </a:rPr>
              <a:t> 이 메시지를 실시간으로 감지하게 됨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May</a:t>
            </a:r>
            <a:r>
              <a:rPr lang="ko-KR" altLang="en-US" sz="1000" dirty="0">
                <a:solidFill>
                  <a:schemeClr val="lt1"/>
                </a:solidFill>
              </a:rPr>
              <a:t> 28 17:41:29: 로그 발생 시간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team4-virtual-machine: 호스트 이름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team4: 로그 기록 주체 (사용자 이름)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⚠️WAZUH TEST ALERT ...: </a:t>
            </a:r>
            <a:r>
              <a:rPr lang="ko-KR" altLang="en-US" sz="1000" dirty="0" err="1">
                <a:solidFill>
                  <a:schemeClr val="lt1"/>
                </a:solidFill>
              </a:rPr>
              <a:t>커스텀</a:t>
            </a:r>
            <a:r>
              <a:rPr lang="ko-KR" altLang="en-US" sz="1000" dirty="0">
                <a:solidFill>
                  <a:schemeClr val="lt1"/>
                </a:solidFill>
              </a:rPr>
              <a:t> 메시지 본문</a:t>
            </a:r>
            <a:endParaRPr lang="en-US" altLang="ko-KR" sz="1000" dirty="0">
              <a:solidFill>
                <a:schemeClr val="l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425" y="1214988"/>
            <a:ext cx="4421388" cy="201155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83828" y="1112789"/>
            <a:ext cx="4655975" cy="502675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83828" y="4671432"/>
            <a:ext cx="4646645" cy="147732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sudo를</a:t>
            </a:r>
            <a:r>
              <a:rPr lang="ko-KR" altLang="en-US" sz="1000" dirty="0">
                <a:solidFill>
                  <a:schemeClr val="lt1"/>
                </a:solidFill>
              </a:rPr>
              <a:t> 이용해 루트 디렉토리 접근이 행위는 루트 권한 사용이므로 </a:t>
            </a:r>
            <a:r>
              <a:rPr lang="ko-KR" altLang="en-US" sz="1000" dirty="0" err="1">
                <a:solidFill>
                  <a:schemeClr val="lt1"/>
                </a:solidFill>
              </a:rPr>
              <a:t>Wazuh가</a:t>
            </a:r>
            <a:r>
              <a:rPr lang="ko-KR" altLang="en-US" sz="1000" dirty="0">
                <a:solidFill>
                  <a:schemeClr val="lt1"/>
                </a:solidFill>
              </a:rPr>
              <a:t> MITRE T1548.003으로 분류</a:t>
            </a: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같은 네트워크에 있는 다른 서버에 SSH 접속 시도</a:t>
            </a: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Wazuh에</a:t>
            </a:r>
            <a:r>
              <a:rPr lang="ko-KR" altLang="en-US" sz="1000" dirty="0">
                <a:solidFill>
                  <a:schemeClr val="lt1"/>
                </a:solidFill>
              </a:rPr>
              <a:t> 의해 MITRE T1548.003 권한 상승 시도로 탐지 및 시각화</a:t>
            </a: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0925" y="1207043"/>
            <a:ext cx="4397147" cy="6425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0925" y="1852799"/>
            <a:ext cx="4397147" cy="24970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0925" y="4348479"/>
            <a:ext cx="4397147" cy="287020"/>
          </a:xfrm>
          <a:prstGeom prst="rect">
            <a:avLst/>
          </a:prstGeom>
        </p:spPr>
      </p:pic>
      <p:sp>
        <p:nvSpPr>
          <p:cNvPr id="8" name="타원 7"/>
          <p:cNvSpPr>
            <a:spLocks/>
          </p:cNvSpPr>
          <p:nvPr/>
        </p:nvSpPr>
        <p:spPr>
          <a:xfrm>
            <a:off x="6780925" y="12033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6780925" y="18574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6780925" y="4353061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3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🔐 로그인 실패/성공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18959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135" y="3931057"/>
            <a:ext cx="4646645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</a:rPr>
              <a:t>SSH </a:t>
            </a:r>
            <a:r>
              <a:rPr lang="ko-KR" altLang="en-US" sz="1000" dirty="0">
                <a:solidFill>
                  <a:schemeClr val="bg1"/>
                </a:solidFill>
              </a:rPr>
              <a:t>접속 성공 및 실패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74569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438" y="1214988"/>
            <a:ext cx="4439368" cy="2716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2167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3397" y="3473287"/>
            <a:ext cx="4310925" cy="25681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4321" y="1290831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성공 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320" y="3473286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실패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1" name="직사각형 3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807934" y="1503067"/>
            <a:ext cx="3571093" cy="4336934"/>
            <a:chOff x="1807303" y="1463878"/>
            <a:chExt cx="3571093" cy="4336934"/>
          </a:xfrm>
        </p:grpSpPr>
        <p:grpSp>
          <p:nvGrpSpPr>
            <p:cNvPr id="81" name="그룹 80"/>
            <p:cNvGrpSpPr/>
            <p:nvPr/>
          </p:nvGrpSpPr>
          <p:grpSpPr>
            <a:xfrm>
              <a:off x="1807303" y="1463878"/>
              <a:ext cx="3571093" cy="4336934"/>
              <a:chOff x="1807303" y="1463878"/>
              <a:chExt cx="3571093" cy="4336934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1807303" y="1463878"/>
                <a:ext cx="3571093" cy="4336934"/>
                <a:chOff x="1913983" y="1332034"/>
                <a:chExt cx="3571093" cy="4336934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1913983" y="1343533"/>
                  <a:ext cx="3568647" cy="43254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1913983" y="1332034"/>
                  <a:ext cx="3571093" cy="4336934"/>
                  <a:chOff x="1913983" y="1332034"/>
                  <a:chExt cx="3571093" cy="4336934"/>
                </a:xfrm>
              </p:grpSpPr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1913983" y="1332034"/>
                    <a:ext cx="3568647" cy="1968290"/>
                    <a:chOff x="1913983" y="1332034"/>
                    <a:chExt cx="3568647" cy="1968290"/>
                  </a:xfrm>
                </p:grpSpPr>
                <p:pic>
                  <p:nvPicPr>
                    <p:cNvPr id="1050" name="Picture 26" descr="MySQL - Download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/>
                    <a:srcRect/>
                    <a:stretch>
                      <a:fillRect/>
                    </a:stretch>
                  </p:blipFill>
                  <p:spPr>
                    <a:xfrm>
                      <a:off x="3181879" y="2582797"/>
                      <a:ext cx="401703" cy="401703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grpSp>
                  <p:nvGrpSpPr>
                    <p:cNvPr id="75" name="그룹 74"/>
                    <p:cNvGrpSpPr/>
                    <p:nvPr/>
                  </p:nvGrpSpPr>
                  <p:grpSpPr>
                    <a:xfrm>
                      <a:off x="1913983" y="1332034"/>
                      <a:ext cx="3568647" cy="1650544"/>
                      <a:chOff x="1913983" y="1332034"/>
                      <a:chExt cx="3568647" cy="1650544"/>
                    </a:xfrm>
                  </p:grpSpPr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1913984" y="1332034"/>
                        <a:ext cx="3568646" cy="1250764"/>
                        <a:chOff x="1126126" y="1337352"/>
                        <a:chExt cx="3568646" cy="1250764"/>
                      </a:xfrm>
                    </p:grpSpPr>
                    <p:pic>
                      <p:nvPicPr>
                        <p:cNvPr id="1038" name="Picture 14" descr="파일:Cisco logo.svg - 위키백과, 우리 모두의 백과사전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126126" y="1355399"/>
                          <a:ext cx="2336865" cy="1232716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  <p:pic>
                      <p:nvPicPr>
                        <p:cNvPr id="1042" name="Picture 18" descr="JuniperNetworks - YouTube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3462992" y="1337352"/>
                          <a:ext cx="1231780" cy="1250764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</p:grpSp>
                  <p:pic>
                    <p:nvPicPr>
                      <p:cNvPr id="1052" name="Picture 28" descr="Bacula Systems - backup software for modern data center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/>
                      <a:srcRect/>
                      <a:stretch>
                        <a:fillRect/>
                      </a:stretch>
                    </p:blipFill>
                    <p:spPr>
                      <a:xfrm>
                        <a:off x="1913983" y="2582797"/>
                        <a:ext cx="869499" cy="399781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 prst="angle"/>
                      </a:sp3d>
                    </p:spPr>
                  </p:pic>
                </p:grpSp>
                <p:pic>
                  <p:nvPicPr>
                    <p:cNvPr id="1054" name="Picture 30" descr="Postfix-2 - SomeBooks.e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/>
                    <a:srcRect/>
                    <a:stretch>
                      <a:fillRect/>
                    </a:stretch>
                  </p:blipFill>
                  <p:spPr>
                    <a:xfrm>
                      <a:off x="3583582" y="2582797"/>
                      <a:ext cx="1074143" cy="71752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6" name="Picture 32" descr="FileZilla Client - ASUSTOR NA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/>
                    <a:srcRect/>
                    <a:stretch>
                      <a:fillRect/>
                    </a:stretch>
                  </p:blipFill>
                  <p:spPr>
                    <a:xfrm>
                      <a:off x="4652552" y="2582797"/>
                      <a:ext cx="830078" cy="7166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8" name="Picture 34" descr="FreeNAS · GitHub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/>
                    <a:srcRect/>
                    <a:stretch>
                      <a:fillRect/>
                    </a:stretch>
                  </p:blipFill>
                  <p:spPr>
                    <a:xfrm>
                      <a:off x="3181879" y="2984500"/>
                      <a:ext cx="401703" cy="314934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</p:grpSp>
              <p:pic>
                <p:nvPicPr>
                  <p:cNvPr id="1074" name="Picture 50" descr="What is AWS and What can you do with it | by Kunal Yadav | Medium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/>
                  <a:srcRect/>
                  <a:stretch>
                    <a:fillRect/>
                  </a:stretch>
                </p:blipFill>
                <p:spPr>
                  <a:xfrm>
                    <a:off x="1913983" y="3290664"/>
                    <a:ext cx="2277018" cy="1195435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78" name="Picture 54" descr="쿠버네티스에 대한 흥미로운 사실들 24가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/>
                  <a:srcRect/>
                  <a:stretch>
                    <a:fillRect/>
                  </a:stretch>
                </p:blipFill>
                <p:spPr>
                  <a:xfrm>
                    <a:off x="4193447" y="3305623"/>
                    <a:ext cx="1291629" cy="116897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0" name="Picture 56" descr="TryHackMe | DVWA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/>
                  <a:srcRect/>
                  <a:stretch>
                    <a:fillRect/>
                  </a:stretch>
                </p:blipFill>
                <p:spPr>
                  <a:xfrm>
                    <a:off x="1913983" y="4483117"/>
                    <a:ext cx="1562642" cy="118585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4" name="Picture 60" descr="Installing Wazuh agent on Debian with CSF firewal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/>
                  <a:srcRect/>
                  <a:stretch>
                    <a:fillRect/>
                  </a:stretch>
                </p:blipFill>
                <p:spPr>
                  <a:xfrm>
                    <a:off x="4242892" y="4486100"/>
                    <a:ext cx="1239738" cy="118286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</p:grpSp>
          </p:grpSp>
          <p:pic>
            <p:nvPicPr>
              <p:cNvPr id="1088" name="Picture 64" descr="Lámina rígida for Sale con la obra «Logotipo de Kali Linux» de Weeev |  Redbubble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369945" y="4614961"/>
                <a:ext cx="766267" cy="118585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</p:pic>
        </p:grpSp>
        <p:pic>
          <p:nvPicPr>
            <p:cNvPr id="1066" name="Picture 42" descr="Raspberry PI 4 Log aufrufen Chefblogger Magazin über Wordpress, Social  Media, eCommerce und Online Marketing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403077" y="3114422"/>
              <a:ext cx="547449" cy="30794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85217" y="1570743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77991" y="2553865"/>
            <a:ext cx="1080000" cy="10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83163" y="3506283"/>
            <a:ext cx="1080000" cy="10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208952" y="4699577"/>
            <a:ext cx="1080000" cy="108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35781" y="206238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213448" y="304619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20674" y="3999075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246092" y="5191903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42990" y="1791385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네트워크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4563" y="1570055"/>
            <a:ext cx="1080000" cy="1080000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642989" y="2745389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로컬 서버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42989" y="3699101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Cloud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42989" y="4894344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해킹 </a:t>
            </a: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&amp; </a:t>
            </a: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보안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7677" y="2553866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9017" y="3506284"/>
            <a:ext cx="1080000" cy="108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40337" y="469957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26704" y="2912117"/>
            <a:ext cx="4655975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704" y="3363091"/>
            <a:ext cx="4646645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sudo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를 사용해 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passwd</a:t>
            </a:r>
            <a:r>
              <a:rPr lang="ko-KR" altLang="en-US" sz="1000" dirty="0">
                <a:solidFill>
                  <a:schemeClr val="lt1"/>
                </a:solidFill>
              </a:rPr>
              <a:t> 권한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90588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61" y="3022176"/>
            <a:ext cx="4384398" cy="2850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4346"/>
            <a:ext cx="4319464" cy="2907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397" y="4508921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권한이 </a:t>
            </a:r>
            <a:r>
              <a:rPr lang="en-US" altLang="ko-KR" dirty="0"/>
              <a:t>any 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algn="ctr"/>
            <a:r>
              <a:rPr lang="ko-KR" altLang="en-US" dirty="0"/>
              <a:t>되었다고 </a:t>
            </a:r>
            <a:r>
              <a:rPr lang="en-US" altLang="ko-KR" dirty="0"/>
              <a:t>Log </a:t>
            </a:r>
            <a:r>
              <a:rPr lang="ko-KR" altLang="en-US" dirty="0"/>
              <a:t>생성 됨</a:t>
            </a:r>
          </a:p>
        </p:txBody>
      </p:sp>
    </p:spTree>
    <p:extLst>
      <p:ext uri="{BB962C8B-B14F-4D97-AF65-F5344CB8AC3E}">
        <p14:creationId xmlns:p14="http://schemas.microsoft.com/office/powerpoint/2010/main" val="18157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r>
              <a:rPr lang="en-US" altLang="ko-KR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( fail2ban)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1503" y="2012510"/>
            <a:ext cx="4655975" cy="265236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" y="4264769"/>
            <a:ext cx="4658838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ssh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로그인 접속 시도 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3</a:t>
            </a:r>
            <a:r>
              <a:rPr lang="ko-KR" altLang="en-US" sz="1000" dirty="0">
                <a:solidFill>
                  <a:schemeClr val="lt1"/>
                </a:solidFill>
              </a:rPr>
              <a:t>회 실시 이후  </a:t>
            </a:r>
            <a:r>
              <a:rPr lang="en-US" altLang="ko-KR" sz="1000" dirty="0" err="1">
                <a:solidFill>
                  <a:schemeClr val="lt1"/>
                </a:solidFill>
              </a:rPr>
              <a:t>ip</a:t>
            </a:r>
            <a:r>
              <a:rPr lang="ko-KR" altLang="en-US" sz="1000" dirty="0">
                <a:solidFill>
                  <a:schemeClr val="lt1"/>
                </a:solidFill>
              </a:rPr>
              <a:t>차단됨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7464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007180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로그인 비밀번호 </a:t>
            </a:r>
            <a:endParaRPr lang="en-US" altLang="ko-KR" dirty="0"/>
          </a:p>
          <a:p>
            <a:pPr algn="ctr"/>
            <a:r>
              <a:rPr lang="ko-KR" altLang="en-US" dirty="0"/>
              <a:t>실패 로그 생성된 것을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48" y="2102510"/>
            <a:ext cx="4373230" cy="1816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7" y="1300588"/>
            <a:ext cx="4323997" cy="20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📋 규정 준수 스캔 및 보고서 생성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2638969"/>
            <a:ext cx="4655975" cy="132813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77" y="3566996"/>
            <a:ext cx="4732537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/login.def</a:t>
            </a:r>
            <a:r>
              <a:rPr lang="ko-KR" altLang="en-US" sz="1000" dirty="0">
                <a:solidFill>
                  <a:schemeClr val="lt1"/>
                </a:solidFill>
              </a:rPr>
              <a:t>설정에 들어가서 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PASS_WARN_AGE 값을 낮게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8859" y="110595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546074"/>
            <a:ext cx="4319464" cy="138172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Wazuh의</a:t>
            </a:r>
            <a:r>
              <a:rPr lang="ko-KR" altLang="en-US" sz="1500" dirty="0"/>
              <a:t> SCA(보안 구성 감사: </a:t>
            </a:r>
            <a:r>
              <a:rPr lang="ko-KR" altLang="en-US" sz="1500" dirty="0" err="1"/>
              <a:t>Security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Configuration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Assessment</a:t>
            </a:r>
            <a:r>
              <a:rPr lang="ko-KR" altLang="en-US" sz="1500" dirty="0"/>
              <a:t>) 기능이 /</a:t>
            </a:r>
            <a:r>
              <a:rPr lang="ko-KR" altLang="en-US" sz="1500" dirty="0" err="1"/>
              <a:t>etc</a:t>
            </a:r>
            <a:r>
              <a:rPr lang="ko-KR" altLang="en-US" sz="1500" dirty="0"/>
              <a:t>/</a:t>
            </a:r>
            <a:r>
              <a:rPr lang="ko-KR" altLang="en-US" sz="1500" dirty="0" err="1"/>
              <a:t>login.defs</a:t>
            </a:r>
            <a:r>
              <a:rPr lang="ko-KR" altLang="en-US" sz="1500" dirty="0"/>
              <a:t> 파일을 분석해서 보안 규정 위반을 탐지한 결과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270" y="2821885"/>
            <a:ext cx="1962150" cy="6667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304757"/>
            <a:ext cx="4310926" cy="29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Nmap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포트 스캔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110776"/>
            <a:ext cx="4709884" cy="36356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14372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0927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4858" y="3103968"/>
            <a:ext cx="4319464" cy="1973996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Custom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rule</a:t>
            </a:r>
            <a:r>
              <a:rPr lang="ko-KR" altLang="en-US" sz="1500" dirty="0"/>
              <a:t> (100100) 이 정상적으로 여러 번 탐지됨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Level</a:t>
            </a:r>
            <a:r>
              <a:rPr lang="ko-KR" altLang="en-US" sz="1500" dirty="0"/>
              <a:t> 10으로 지정된 고위험 이벤트로 분류됨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Agent</a:t>
            </a:r>
            <a:r>
              <a:rPr lang="ko-KR" altLang="en-US" sz="1500" dirty="0"/>
              <a:t>: team4-virtual-machine에서 발생한 로그 기반 탐지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020" y="1202572"/>
            <a:ext cx="4438375" cy="141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03917"/>
              </p:ext>
            </p:extLst>
          </p:nvPr>
        </p:nvGraphicFramePr>
        <p:xfrm>
          <a:off x="698243" y="2769366"/>
          <a:ext cx="4408152" cy="173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076">
                  <a:extLst>
                    <a:ext uri="{9D8B030D-6E8A-4147-A177-3AD203B41FA5}">
                      <a16:colId xmlns:a16="http://schemas.microsoft.com/office/drawing/2014/main" val="697468491"/>
                    </a:ext>
                  </a:extLst>
                </a:gridCol>
                <a:gridCol w="2204076">
                  <a:extLst>
                    <a:ext uri="{9D8B030D-6E8A-4147-A177-3AD203B41FA5}">
                      <a16:colId xmlns:a16="http://schemas.microsoft.com/office/drawing/2014/main" val="2574934857"/>
                    </a:ext>
                  </a:extLst>
                </a:gridCol>
              </a:tblGrid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1861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TCP SYN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스캔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096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-p-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모든 포트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853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빠르게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9244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OS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및 서비스 탐지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935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📩이벤트 탐지 후 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슬랙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/메일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72527" y="2732938"/>
            <a:ext cx="4709884" cy="10164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207953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4019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67" y="2864867"/>
            <a:ext cx="4405015" cy="269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3451" y="3503124"/>
            <a:ext cx="4718959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 </a:t>
            </a: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입력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6" y="1292328"/>
            <a:ext cx="4310926" cy="421603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7033" y="4485688"/>
            <a:ext cx="2350522" cy="34448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</a:t>
            </a:r>
            <a:r>
              <a:rPr lang="ko-KR" altLang="en-US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온걸 확인할 수 있다</a:t>
            </a: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8193881" y="4317206"/>
            <a:ext cx="926307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네트워크 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04850" y="1487647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4560C5"/>
              </a:gs>
              <a:gs pos="100000">
                <a:srgbClr val="1D2F92"/>
              </a:gs>
              <a:gs pos="52000">
                <a:srgbClr val="3E55BA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본사망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메인 라우터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ASA </a:t>
            </a:r>
            <a:r>
              <a:rPr lang="ko-KR" altLang="en-US" sz="1500">
                <a:solidFill>
                  <a:schemeClr val="lt1"/>
                </a:solidFill>
              </a:rPr>
              <a:t>방화벽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HSRP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VPN(IPsec)</a:t>
            </a:r>
            <a:endParaRPr lang="ko-KR" altLang="en-US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통합네트워크 서버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31567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668FE0"/>
              </a:gs>
              <a:gs pos="91000">
                <a:srgbClr val="7A9EE5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중앙</a:t>
            </a:r>
            <a:r>
              <a:rPr lang="en-US" altLang="ko-KR" sz="160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중계 네트워크</a:t>
            </a:r>
          </a:p>
          <a:p>
            <a:pPr marL="285750" indent="-285750" algn="ctr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중계 </a:t>
            </a:r>
            <a:r>
              <a:rPr lang="en-US" altLang="ko-KR" sz="1500">
                <a:solidFill>
                  <a:schemeClr val="tx1"/>
                </a:solidFill>
              </a:rPr>
              <a:t>RT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Relay </a:t>
            </a:r>
            <a:r>
              <a:rPr lang="ko-KR" altLang="en-US" sz="150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71114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BB8F1"/>
              </a:gs>
              <a:gs pos="99000">
                <a:srgbClr val="A4BBE9"/>
              </a:gs>
              <a:gs pos="91000">
                <a:srgbClr val="A3BCEC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지사</a:t>
            </a: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라우터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스위치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Trunk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NAT(ACL)</a:t>
            </a: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592021" y="1487646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5C82CE"/>
              </a:gs>
              <a:gs pos="100000">
                <a:srgbClr val="4157BF"/>
              </a:gs>
              <a:gs pos="91000">
                <a:srgbClr val="4E78CB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rgbClr val="D1D1D1"/>
                </a:solidFill>
                <a:latin typeface="HY헤드라인M"/>
                <a:ea typeface="HY헤드라인M"/>
              </a:rPr>
              <a:t>모니터링 및 백업</a:t>
            </a:r>
          </a:p>
          <a:p>
            <a:pPr>
              <a:lnSpc>
                <a:spcPct val="200000"/>
              </a:lnSpc>
              <a:defRPr/>
            </a:pPr>
            <a:endParaRPr lang="en-US" altLang="ko-KR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EDGE_RT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rgbClr val="D1D1D1"/>
                </a:solidFill>
              </a:rPr>
              <a:t>스위치 </a:t>
            </a:r>
            <a:r>
              <a:rPr lang="en-US" altLang="ko-KR" sz="1500">
                <a:solidFill>
                  <a:srgbClr val="D1D1D1"/>
                </a:solidFill>
              </a:rPr>
              <a:t>L, R </a:t>
            </a:r>
            <a:r>
              <a:rPr lang="ko-KR" altLang="en-US" sz="1500">
                <a:solidFill>
                  <a:srgbClr val="D1D1D1"/>
                </a:solidFill>
              </a:rPr>
              <a:t>업링크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Cloud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ko-KR" altLang="en-US" sz="1500">
              <a:solidFill>
                <a:srgbClr val="D1D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" name="대각선 방향의 모서리가 둥근 사각형 1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대각선 방향의 모서리가 둥근 사각형 6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Vlan</a:t>
            </a:r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 &amp; Trunk</a:t>
            </a:r>
            <a:endParaRPr lang="ko-KR" alt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8" y="1144533"/>
            <a:ext cx="3154503" cy="38451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096000" y="838967"/>
            <a:ext cx="0" cy="534317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4" y="1383297"/>
            <a:ext cx="3908478" cy="1804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7683" y="1451657"/>
            <a:ext cx="364577" cy="295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55158" y="1267817"/>
            <a:ext cx="809625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trunk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88168" y="4712008"/>
            <a:ext cx="3194394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132584"/>
                </a:solidFill>
              </a:rPr>
              <a:t>VLAN : 10(</a:t>
            </a:r>
            <a:r>
              <a:rPr lang="en-US" altLang="ko-KR" sz="1000" dirty="0" err="1" smtClean="0">
                <a:solidFill>
                  <a:srgbClr val="132584"/>
                </a:solidFill>
              </a:rPr>
              <a:t>ser</a:t>
            </a:r>
            <a:r>
              <a:rPr lang="en-US" altLang="ko-KR" sz="1000" dirty="0" smtClean="0">
                <a:solidFill>
                  <a:srgbClr val="132584"/>
                </a:solidFill>
              </a:rPr>
              <a:t>), 99(admin), 100(HR), 110(DEV)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2" y="3370194"/>
            <a:ext cx="3908478" cy="142985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24" y="4981168"/>
            <a:ext cx="3908478" cy="11613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79996" y="4981168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132584"/>
                </a:solidFill>
              </a:rPr>
              <a:t>Vlan</a:t>
            </a:r>
            <a:endParaRPr lang="en-US" altLang="ko-KR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물리적으로 같은 네트워크에 있어도 논리적으로 나누어 독립된 네트워크처럼 동작하게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트래픽 분리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네트워크 효율 향상을 위해 사용 됨</a:t>
            </a:r>
            <a:endParaRPr lang="en-US" altLang="ko-KR" sz="1000" dirty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Trunk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여러 </a:t>
            </a:r>
            <a:r>
              <a:rPr lang="en-US" altLang="ko-KR" sz="1000" dirty="0">
                <a:solidFill>
                  <a:srgbClr val="132584"/>
                </a:solidFill>
              </a:rPr>
              <a:t>VLAN</a:t>
            </a:r>
            <a:r>
              <a:rPr lang="ko-KR" altLang="en-US" sz="1000" dirty="0">
                <a:solidFill>
                  <a:srgbClr val="132584"/>
                </a:solidFill>
              </a:rPr>
              <a:t>의 트래픽을 하나 링크</a:t>
            </a:r>
            <a:r>
              <a:rPr lang="en-US" altLang="ko-KR" sz="1000" dirty="0">
                <a:solidFill>
                  <a:srgbClr val="132584"/>
                </a:solidFill>
              </a:rPr>
              <a:t>(</a:t>
            </a:r>
            <a:r>
              <a:rPr lang="ko-KR" altLang="en-US" sz="1000" dirty="0">
                <a:solidFill>
                  <a:srgbClr val="132584"/>
                </a:solidFill>
              </a:rPr>
              <a:t>포트로</a:t>
            </a:r>
            <a:r>
              <a:rPr lang="en-US" altLang="ko-KR" sz="1000" dirty="0">
                <a:solidFill>
                  <a:srgbClr val="132584"/>
                </a:solidFill>
              </a:rPr>
              <a:t>) </a:t>
            </a:r>
            <a:r>
              <a:rPr lang="ko-KR" altLang="en-US" sz="1000" dirty="0">
                <a:solidFill>
                  <a:srgbClr val="132584"/>
                </a:solidFill>
              </a:rPr>
              <a:t>전달하기 위한 연결 방식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스위치 간 </a:t>
            </a:r>
            <a:r>
              <a:rPr lang="en-US" altLang="ko-KR" sz="1000" dirty="0">
                <a:solidFill>
                  <a:srgbClr val="132584"/>
                </a:solidFill>
              </a:rPr>
              <a:t>VLAN </a:t>
            </a:r>
            <a:r>
              <a:rPr lang="ko-KR" altLang="en-US" sz="1000" dirty="0">
                <a:solidFill>
                  <a:srgbClr val="132584"/>
                </a:solidFill>
              </a:rPr>
              <a:t>정보를 구분하기 위해 </a:t>
            </a:r>
            <a:r>
              <a:rPr lang="en-US" altLang="ko-KR" sz="1000" dirty="0">
                <a:solidFill>
                  <a:srgbClr val="132584"/>
                </a:solidFill>
              </a:rPr>
              <a:t>802.1Q </a:t>
            </a:r>
            <a:r>
              <a:rPr lang="ko-KR" altLang="en-US" sz="1000" dirty="0" err="1">
                <a:solidFill>
                  <a:srgbClr val="132584"/>
                </a:solidFill>
              </a:rPr>
              <a:t>태깅</a:t>
            </a:r>
            <a:r>
              <a:rPr lang="ko-KR" altLang="en-US" sz="1000" dirty="0">
                <a:solidFill>
                  <a:srgbClr val="132584"/>
                </a:solidFill>
              </a:rPr>
              <a:t> 방식 사용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9996" y="499242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endParaRPr lang="ko-KR" altLang="en-US" sz="13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9995" y="562767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</a:t>
            </a:r>
            <a:endParaRPr lang="ko-KR" altLang="en-US" sz="13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142571" y="120980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42571" y="3204332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지정</a:t>
            </a:r>
            <a:endParaRPr lang="ko-KR" altLang="en-US" sz="13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142571" y="4808588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70" name="타원 69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1" name="타원 70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2" name="타원 71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5" name="대각선 방향의 모서리가 둥근 사각형 24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대각선 방향의 모서리가 둥근 사각형 2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NAT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5" y="5464513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사설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공인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로 변환하여 인터넷 통신을 가능하게 해주는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주소 부족 문제 해결과 내부 네트워크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향상에 기여함</a:t>
            </a:r>
          </a:p>
        </p:txBody>
      </p:sp>
      <p:pic>
        <p:nvPicPr>
          <p:cNvPr id="28" name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252" y="1600934"/>
            <a:ext cx="2575560" cy="419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252" y="2621171"/>
            <a:ext cx="2621280" cy="373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2521" y="4356845"/>
            <a:ext cx="3779520" cy="121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2779" y="3595688"/>
            <a:ext cx="4775052" cy="160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47079" y="5079902"/>
            <a:ext cx="3665220" cy="922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모서리가 둥근 직사각형 40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Inside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42570" y="2230041"/>
            <a:ext cx="118691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outside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55753" y="3204558"/>
            <a:ext cx="94667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ACL </a:t>
            </a:r>
            <a:r>
              <a:rPr lang="ko-KR" altLang="en-US" sz="1300" dirty="0" smtClean="0"/>
              <a:t>작성</a:t>
            </a:r>
            <a:endParaRPr lang="ko-KR" altLang="en-US" sz="13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5753" y="3965715"/>
            <a:ext cx="174491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NAT </a:t>
            </a:r>
            <a:r>
              <a:rPr lang="ko-KR" altLang="en-US" sz="1300" dirty="0" smtClean="0"/>
              <a:t>변환 규칙 적용</a:t>
            </a:r>
            <a:endParaRPr lang="ko-KR" altLang="en-US" sz="13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55753" y="4688772"/>
            <a:ext cx="59219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확인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751" y="1217041"/>
            <a:ext cx="3122987" cy="379143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990725" y="1290330"/>
            <a:ext cx="704850" cy="3066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0725" y="1082873"/>
            <a:ext cx="747713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NAT</a:t>
            </a:r>
            <a:r>
              <a:rPr lang="ko-KR" altLang="en-US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ko-KR" altLang="en-US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21095" y="5145933"/>
            <a:ext cx="283015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NAT (Network Address Translation)</a:t>
            </a:r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80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HSRP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6" y="4981168"/>
            <a:ext cx="536257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Cisco</a:t>
            </a:r>
            <a:r>
              <a:rPr lang="ko-KR" altLang="en-US" sz="1000" dirty="0">
                <a:solidFill>
                  <a:srgbClr val="132584"/>
                </a:solidFill>
              </a:rPr>
              <a:t>의 이중화 프로토콜로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라우터 중 하나를 </a:t>
            </a:r>
            <a:r>
              <a:rPr lang="en-US" altLang="ko-KR" sz="1000" dirty="0">
                <a:solidFill>
                  <a:srgbClr val="132584"/>
                </a:solidFill>
              </a:rPr>
              <a:t>Active, </a:t>
            </a:r>
            <a:r>
              <a:rPr lang="ko-KR" altLang="en-US" sz="1000" dirty="0">
                <a:solidFill>
                  <a:srgbClr val="132584"/>
                </a:solidFill>
              </a:rPr>
              <a:t>다른 하나를 </a:t>
            </a:r>
            <a:r>
              <a:rPr lang="en-US" altLang="ko-KR" sz="1000" dirty="0">
                <a:solidFill>
                  <a:srgbClr val="132584"/>
                </a:solidFill>
              </a:rPr>
              <a:t>Standby</a:t>
            </a:r>
            <a:r>
              <a:rPr lang="ko-KR" altLang="en-US" sz="1000" dirty="0">
                <a:solidFill>
                  <a:srgbClr val="132584"/>
                </a:solidFill>
              </a:rPr>
              <a:t>로 설정해 </a:t>
            </a:r>
            <a:endParaRPr lang="en-US" altLang="ko-KR" sz="1000" dirty="0" smtClean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 </a:t>
            </a:r>
            <a:r>
              <a:rPr lang="en-US" altLang="ko-KR" sz="1000" dirty="0" smtClean="0">
                <a:solidFill>
                  <a:srgbClr val="132584"/>
                </a:solidFill>
              </a:rPr>
              <a:t>   </a:t>
            </a:r>
            <a:r>
              <a:rPr lang="ko-KR" altLang="en-US" sz="1000" dirty="0" smtClean="0">
                <a:solidFill>
                  <a:srgbClr val="132584"/>
                </a:solidFill>
              </a:rPr>
              <a:t>장애 </a:t>
            </a:r>
            <a:r>
              <a:rPr lang="ko-KR" altLang="en-US" sz="1000" dirty="0">
                <a:solidFill>
                  <a:srgbClr val="132584"/>
                </a:solidFill>
              </a:rPr>
              <a:t>발생 시 자동 전환함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가상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사용하여 사용자 입장에서 항상 같은 게이트웨이로 통신 가능하게 보장함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3732" y="4582494"/>
            <a:ext cx="31021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HSRP(Hot Standby Router Protocol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71" y="1290373"/>
            <a:ext cx="2322710" cy="307457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HSRP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pic>
        <p:nvPicPr>
          <p:cNvPr id="25" name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0195" y="1469566"/>
            <a:ext cx="3723744" cy="183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5379" y="3383560"/>
            <a:ext cx="3718560" cy="800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0195" y="4262299"/>
            <a:ext cx="3723744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9142" y="4752418"/>
            <a:ext cx="3724797" cy="6238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9141" y="5454907"/>
            <a:ext cx="3724797" cy="7124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7078" y="1390927"/>
            <a:ext cx="1404927" cy="47764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7078" y="1290373"/>
            <a:ext cx="131814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세 대의 스위치가 </a:t>
            </a:r>
            <a:r>
              <a:rPr lang="en-US" altLang="ko-KR" sz="1000" dirty="0"/>
              <a:t>VLAN 1</a:t>
            </a:r>
            <a:r>
              <a:rPr lang="ko-KR" altLang="en-US" sz="1000" dirty="0"/>
              <a:t>에서 </a:t>
            </a:r>
            <a:r>
              <a:rPr lang="en-US" altLang="ko-KR" sz="1000" dirty="0"/>
              <a:t>HSRP</a:t>
            </a:r>
            <a:r>
              <a:rPr lang="ko-KR" altLang="en-US" sz="1000" dirty="0"/>
              <a:t>로 </a:t>
            </a:r>
            <a:r>
              <a:rPr lang="ko-KR" altLang="en-US" sz="1000" b="1" dirty="0"/>
              <a:t>가상 </a:t>
            </a:r>
            <a:endParaRPr lang="en-US" altLang="ko-KR" sz="1000" b="1" dirty="0" smtClean="0"/>
          </a:p>
          <a:p>
            <a:pPr fontAlgn="base"/>
            <a:endParaRPr lang="en-US" altLang="ko-KR" sz="1000" b="1" dirty="0" smtClean="0"/>
          </a:p>
          <a:p>
            <a:pPr fontAlgn="base"/>
            <a:r>
              <a:rPr lang="en-US" altLang="ko-KR" sz="1000" b="1" dirty="0" smtClean="0"/>
              <a:t>IP(192.168.1.1</a:t>
            </a:r>
            <a:r>
              <a:rPr lang="en-US" altLang="ko-KR" sz="1000" b="1" dirty="0"/>
              <a:t>)</a:t>
            </a:r>
            <a:r>
              <a:rPr lang="ko-KR" altLang="en-US" sz="1000" dirty="0"/>
              <a:t> 를 공유하며</a:t>
            </a:r>
            <a:r>
              <a:rPr lang="en-US" altLang="ko-KR" sz="1000" dirty="0"/>
              <a:t>, </a:t>
            </a:r>
            <a:r>
              <a:rPr lang="ko-KR" altLang="en-US" sz="1000" dirty="0"/>
              <a:t>우선순위에 따라 </a:t>
            </a:r>
            <a:endParaRPr lang="en-US" altLang="ko-KR" sz="1000" dirty="0" smtClean="0"/>
          </a:p>
          <a:p>
            <a:pPr fontAlgn="base"/>
            <a:endParaRPr lang="en-US" altLang="ko-KR" sz="1000" dirty="0" smtClean="0"/>
          </a:p>
          <a:p>
            <a:pPr fontAlgn="base"/>
            <a:r>
              <a:rPr lang="en-US" altLang="ko-KR" sz="1000" dirty="0" smtClean="0"/>
              <a:t>Active/Standby </a:t>
            </a:r>
            <a:r>
              <a:rPr lang="ko-KR" altLang="en-US" sz="1000" dirty="0"/>
              <a:t>역할을 수행함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VPN &amp; IPsec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5953" y="4885825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공용 </a:t>
            </a:r>
            <a:r>
              <a:rPr lang="ko-KR" altLang="en-US" sz="1000" dirty="0">
                <a:solidFill>
                  <a:srgbClr val="132584"/>
                </a:solidFill>
              </a:rPr>
              <a:t>인터넷을 통해 암호화된 사설 네트워크 통신을 가능하게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원격지에서도 사내 네트워크에 안전하게 접속할 수 있도록 해줌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계층에서 데이터를 암호화하고 인증하여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있는 통신을 제동하는 프로토콜 집합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VPN</a:t>
            </a:r>
            <a:r>
              <a:rPr lang="ko-KR" altLang="en-US" sz="1000" dirty="0">
                <a:solidFill>
                  <a:srgbClr val="132584"/>
                </a:solidFill>
              </a:rPr>
              <a:t>에서 자주 사용되며</a:t>
            </a:r>
            <a:r>
              <a:rPr lang="en-US" altLang="ko-KR" sz="1000" dirty="0">
                <a:solidFill>
                  <a:srgbClr val="132584"/>
                </a:solidFill>
              </a:rPr>
              <a:t>, AH(Authentication Header)</a:t>
            </a:r>
            <a:r>
              <a:rPr lang="ko-KR" altLang="en-US" sz="1000" dirty="0">
                <a:solidFill>
                  <a:srgbClr val="132584"/>
                </a:solidFill>
              </a:rPr>
              <a:t>와 </a:t>
            </a:r>
            <a:r>
              <a:rPr lang="en-US" altLang="ko-KR" sz="1000" dirty="0">
                <a:solidFill>
                  <a:srgbClr val="132584"/>
                </a:solidFill>
              </a:rPr>
              <a:t>ESP(Encapsulating Security Payload) </a:t>
            </a:r>
            <a:r>
              <a:rPr lang="ko-KR" altLang="en-US" sz="1000" dirty="0">
                <a:solidFill>
                  <a:srgbClr val="132584"/>
                </a:solidFill>
              </a:rPr>
              <a:t>방식 포함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96000" y="1979718"/>
            <a:ext cx="235849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300"/>
              <a:t>본사망</a:t>
            </a:r>
            <a:r>
              <a:rPr lang="en-US" altLang="ko-KR" sz="1300"/>
              <a:t>, </a:t>
            </a:r>
            <a:r>
              <a:rPr lang="ko-KR" altLang="en-US" sz="1300"/>
              <a:t>중앙중계망 간 </a:t>
            </a:r>
            <a:r>
              <a:rPr lang="en-US" altLang="ko-KR" sz="1300"/>
              <a:t>IPSEC</a:t>
            </a:r>
            <a:endParaRPr lang="ko-KR" altLang="en-US" sz="1300"/>
          </a:p>
        </p:txBody>
      </p:sp>
      <p:pic>
        <p:nvPicPr>
          <p:cNvPr id="1026" name="Picture 2" descr="그림입니다.  원본 그림의 이름: CLP00004bec0002.bmp  원본 그림의 크기: 가로 600pixel, 세로 181pixel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2310939"/>
            <a:ext cx="3706280" cy="111806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096000" y="3429000"/>
            <a:ext cx="53625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중계망 </a:t>
            </a:r>
            <a:r>
              <a:rPr lang="en-US" altLang="ko-KR" sz="1000"/>
              <a:t>rt ipsec </a:t>
            </a:r>
            <a:r>
              <a:rPr lang="ko-KR" altLang="en-US" sz="1000"/>
              <a:t>설정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터널 구성으로 종단점을 설정하고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정책을 설정해줌</a:t>
            </a:r>
          </a:p>
          <a:p>
            <a:pPr>
              <a:defRPr/>
            </a:pPr>
            <a:r>
              <a:rPr lang="ko-KR" altLang="en-US" sz="1000"/>
              <a:t>    의미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encr aes: AES </a:t>
            </a:r>
            <a:r>
              <a:rPr lang="ko-KR" altLang="en-US" sz="1000"/>
              <a:t>암호화 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hash sha: SHA </a:t>
            </a:r>
            <a:r>
              <a:rPr lang="ko-KR" altLang="en-US" sz="1000"/>
              <a:t>해시 함수로 무결성 보장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authentication pre-share: </a:t>
            </a:r>
            <a:r>
              <a:rPr lang="ko-KR" altLang="en-US" sz="1000"/>
              <a:t>미리 공유한 키</a:t>
            </a:r>
            <a:r>
              <a:rPr lang="en-US" altLang="ko-KR" sz="1000"/>
              <a:t>(Preshared Key) </a:t>
            </a:r>
            <a:r>
              <a:rPr lang="ko-KR" altLang="en-US" sz="1000"/>
              <a:t>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group 5: Diffie-Hellman Group 5 </a:t>
            </a:r>
            <a:r>
              <a:rPr lang="ko-KR" altLang="en-US" sz="1000"/>
              <a:t>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lifetime 86400: </a:t>
            </a:r>
            <a:r>
              <a:rPr lang="ko-KR" altLang="en-US" sz="1000"/>
              <a:t>보안 연결의 유효 시간 </a:t>
            </a:r>
            <a:r>
              <a:rPr lang="en-US" altLang="ko-KR" sz="1000"/>
              <a:t>(</a:t>
            </a:r>
            <a:r>
              <a:rPr lang="ko-KR" altLang="en-US" sz="1000"/>
              <a:t>초</a:t>
            </a:r>
            <a:r>
              <a:rPr lang="en-US" altLang="ko-KR" sz="1000"/>
              <a:t>) </a:t>
            </a:r>
            <a:r>
              <a:rPr lang="ko-KR" altLang="en-US" sz="1000"/>
              <a:t>→ </a:t>
            </a:r>
            <a:r>
              <a:rPr lang="en-US" altLang="ko-KR" sz="1000"/>
              <a:t>24</a:t>
            </a:r>
            <a:r>
              <a:rPr lang="ko-KR" altLang="en-US" sz="1000"/>
              <a:t>시간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5759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VPN</a:t>
            </a:r>
            <a:endParaRPr lang="ko-KR" altLang="en-US" sz="13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1096" y="5380038"/>
            <a:ext cx="61718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IPsec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46" y="2798008"/>
            <a:ext cx="4563112" cy="924054"/>
          </a:xfrm>
          <a:prstGeom prst="rect">
            <a:avLst/>
          </a:prstGeom>
        </p:spPr>
      </p:pic>
      <p:sp>
        <p:nvSpPr>
          <p:cNvPr id="1027" name="타원 1026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8" name="타원 1027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9" name="타원 1028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239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49EB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2922</Words>
  <Application>Microsoft Office PowerPoint</Application>
  <PresentationFormat>와이드스크린</PresentationFormat>
  <Paragraphs>671</Paragraphs>
  <Slides>44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HY헤드라인M</vt:lpstr>
      <vt:lpstr>맑은 고딕</vt:lpstr>
      <vt:lpstr>Arial</vt:lpstr>
      <vt:lpstr>Arial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ITSC</cp:lastModifiedBy>
  <cp:revision>135</cp:revision>
  <dcterms:created xsi:type="dcterms:W3CDTF">2025-06-02T10:17:09Z</dcterms:created>
  <dcterms:modified xsi:type="dcterms:W3CDTF">2025-06-10T02:32:23Z</dcterms:modified>
  <cp:version/>
</cp:coreProperties>
</file>